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handoutMasterIdLst>
    <p:handoutMasterId r:id="rId16"/>
  </p:handoutMasterIdLst>
  <p:sldIdLst>
    <p:sldId id="282" r:id="rId2"/>
    <p:sldId id="4294" r:id="rId3"/>
    <p:sldId id="4290" r:id="rId4"/>
    <p:sldId id="4291" r:id="rId5"/>
    <p:sldId id="4292" r:id="rId6"/>
    <p:sldId id="4295" r:id="rId7"/>
    <p:sldId id="4293" r:id="rId8"/>
    <p:sldId id="4296" r:id="rId9"/>
    <p:sldId id="4299" r:id="rId10"/>
    <p:sldId id="4298" r:id="rId11"/>
    <p:sldId id="4301" r:id="rId12"/>
    <p:sldId id="4300" r:id="rId13"/>
    <p:sldId id="4302" r:id="rId14"/>
  </p:sldIdLst>
  <p:sldSz cx="12192000" cy="6858000"/>
  <p:notesSz cx="6797675" cy="9926638"/>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70" d="100"/>
          <a:sy n="70" d="100"/>
        </p:scale>
        <p:origin x="500" y="44"/>
      </p:cViewPr>
      <p:guideLst>
        <p:guide orient="horz" pos="2136"/>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Odhiambo" userId="0efc15fb-ce13-4116-b68f-9b9967d64d92" providerId="ADAL" clId="{6F353F16-A26A-4475-8E89-5AC784D7A3FB}"/>
    <pc:docChg chg="modSld">
      <pc:chgData name="Peter Odhiambo" userId="0efc15fb-ce13-4116-b68f-9b9967d64d92" providerId="ADAL" clId="{6F353F16-A26A-4475-8E89-5AC784D7A3FB}" dt="2025-06-24T18:23:48.346" v="30" actId="14100"/>
      <pc:docMkLst>
        <pc:docMk/>
      </pc:docMkLst>
      <pc:sldChg chg="modSp mod">
        <pc:chgData name="Peter Odhiambo" userId="0efc15fb-ce13-4116-b68f-9b9967d64d92" providerId="ADAL" clId="{6F353F16-A26A-4475-8E89-5AC784D7A3FB}" dt="2025-06-24T18:23:48.346" v="30" actId="14100"/>
        <pc:sldMkLst>
          <pc:docMk/>
          <pc:sldMk cId="992718666" sldId="4296"/>
        </pc:sldMkLst>
        <pc:spChg chg="mod">
          <ac:chgData name="Peter Odhiambo" userId="0efc15fb-ce13-4116-b68f-9b9967d64d92" providerId="ADAL" clId="{6F353F16-A26A-4475-8E89-5AC784D7A3FB}" dt="2025-06-24T18:23:48.346" v="30" actId="14100"/>
          <ac:spMkLst>
            <pc:docMk/>
            <pc:sldMk cId="992718666" sldId="4296"/>
            <ac:spMk id="23" creationId="{23852FC9-DA94-48CA-8CDC-A7A2F4B0150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6AD7F3-45AF-0B95-05FB-9F5600E3DA8D}"/>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A0C2FE8-548D-EF98-A07D-B500CB87304C}"/>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04F8EDC-193D-43BC-BDC0-16DBC1BD5DC2}" type="datetimeFigureOut">
              <a:rPr lang="en-US" smtClean="0"/>
              <a:t>6/24/2025</a:t>
            </a:fld>
            <a:endParaRPr lang="en-US"/>
          </a:p>
        </p:txBody>
      </p:sp>
      <p:sp>
        <p:nvSpPr>
          <p:cNvPr id="4" name="Footer Placeholder 3">
            <a:extLst>
              <a:ext uri="{FF2B5EF4-FFF2-40B4-BE49-F238E27FC236}">
                <a16:creationId xmlns:a16="http://schemas.microsoft.com/office/drawing/2014/main" id="{371FC9AE-D9F9-9D9D-2A51-3B4B0A7F1B1E}"/>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6A498A8-E2E3-3B3C-57A0-FC71CC283FA1}"/>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E7BEBA5B-0F86-4D17-B0F8-B60417871861}"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33C498-1A3B-FF84-755A-35F25225B81A}"/>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0E42794-CBEA-ED9B-BF56-274E9C39A573}"/>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97D11279-4187-4019-924F-BB35E36A28D7}" type="datetimeFigureOut">
              <a:rPr lang="en-US" smtClean="0"/>
              <a:t>6/24/2025</a:t>
            </a:fld>
            <a:endParaRPr lang="en-US"/>
          </a:p>
        </p:txBody>
      </p:sp>
      <p:sp>
        <p:nvSpPr>
          <p:cNvPr id="4" name="Slide Image Placeholder 3">
            <a:extLst>
              <a:ext uri="{FF2B5EF4-FFF2-40B4-BE49-F238E27FC236}">
                <a16:creationId xmlns:a16="http://schemas.microsoft.com/office/drawing/2014/main" id="{986D4C5F-A5F2-3F2D-06FE-47E28A7AA5F9}"/>
              </a:ext>
            </a:extLst>
          </p:cNvPr>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15DA691E-7959-97B2-1356-1E87C25D1519}"/>
              </a:ext>
            </a:extLst>
          </p:cNvPr>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5A6248F-182F-F523-793A-925FA642C598}"/>
              </a:ext>
            </a:extLst>
          </p:cNvPr>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98024DD7-B3AC-B8E3-E48B-5D87CC9E06A2}"/>
              </a:ext>
            </a:extLst>
          </p:cNvPr>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23C80C9C-24CB-42F7-A231-10BB5DA83FA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Trading partners might require different information</a:t>
            </a:r>
          </a:p>
          <a:p>
            <a:r>
              <a:rPr lang="en-US" dirty="0"/>
              <a:t>Human biologicals, health products, medical devices……all may have different requirements</a:t>
            </a:r>
          </a:p>
          <a:p>
            <a:r>
              <a:rPr lang="en-US" dirty="0"/>
              <a:t>The Serialisation system needs to cater for these differences</a:t>
            </a:r>
          </a:p>
          <a:p>
            <a:endParaRPr lang="en-US" dirty="0"/>
          </a:p>
          <a:p>
            <a:r>
              <a:rPr lang="en-US" dirty="0"/>
              <a:t>Application Identifier: Unique number which precedes alphanumeric text </a:t>
            </a:r>
            <a:r>
              <a:rPr lang="en-US" dirty="0" err="1"/>
              <a:t>eg</a:t>
            </a:r>
            <a:r>
              <a:rPr lang="en-US" dirty="0"/>
              <a:t> (01) is always GTIN number. </a:t>
            </a:r>
          </a:p>
          <a:p>
            <a:r>
              <a:rPr lang="en-US" dirty="0"/>
              <a:t>Human Readable Interpretation: all the information which is printed and can be read by a human but which is encoded</a:t>
            </a:r>
          </a:p>
          <a:p>
            <a:r>
              <a:rPr lang="en-US" dirty="0"/>
              <a:t>non Human Readable Interpretation: other information, symbols </a:t>
            </a:r>
            <a:r>
              <a:rPr lang="en-US" dirty="0" err="1"/>
              <a:t>etc</a:t>
            </a:r>
            <a:r>
              <a:rPr lang="en-US" dirty="0"/>
              <a:t> which is not encoded</a:t>
            </a:r>
          </a:p>
          <a:p>
            <a:r>
              <a:rPr lang="en-US" dirty="0"/>
              <a:t>GTIN 14 number  - Unique number used to identify a trade item</a:t>
            </a:r>
          </a:p>
          <a:p>
            <a:r>
              <a:rPr lang="en-US" dirty="0"/>
              <a:t>Serial Shipper Container code (SSCC) - Unique number used to identify a logistics unit (case, shipper, pallet) – 18 digits</a:t>
            </a:r>
          </a:p>
          <a:p>
            <a:r>
              <a:rPr lang="en-US" sz="1200" b="0" i="0" kern="1200" dirty="0">
                <a:solidFill>
                  <a:schemeClr val="tx1"/>
                </a:solidFill>
                <a:effectLst/>
                <a:latin typeface="+mn-lt"/>
                <a:ea typeface="+mn-ea"/>
                <a:cs typeface="+mn-cs"/>
              </a:rPr>
              <a:t>GS1-128 barcode = a barcode system used for labeling and tracking goods in logistics and supply chains</a:t>
            </a:r>
          </a:p>
          <a:p>
            <a:r>
              <a:rPr lang="en-US" sz="1200" b="0" i="0" kern="1200" dirty="0">
                <a:solidFill>
                  <a:schemeClr val="tx1"/>
                </a:solidFill>
                <a:effectLst/>
                <a:latin typeface="+mn-lt"/>
                <a:ea typeface="+mn-ea"/>
                <a:cs typeface="+mn-cs"/>
              </a:rPr>
              <a:t>2D </a:t>
            </a:r>
            <a:r>
              <a:rPr lang="en-US" sz="1200" b="0" i="0" kern="1200" dirty="0" err="1">
                <a:solidFill>
                  <a:schemeClr val="tx1"/>
                </a:solidFill>
                <a:effectLst/>
                <a:latin typeface="+mn-lt"/>
                <a:ea typeface="+mn-ea"/>
                <a:cs typeface="+mn-cs"/>
              </a:rPr>
              <a:t>datamatrix</a:t>
            </a:r>
            <a:r>
              <a:rPr lang="en-US" sz="1200" b="0" i="0" kern="1200" dirty="0">
                <a:solidFill>
                  <a:schemeClr val="tx1"/>
                </a:solidFill>
                <a:effectLst/>
                <a:latin typeface="+mn-lt"/>
                <a:ea typeface="+mn-ea"/>
                <a:cs typeface="+mn-cs"/>
              </a:rPr>
              <a:t> = HRI all encoded here</a:t>
            </a:r>
            <a:endParaRPr lang="en-ZA" dirty="0"/>
          </a:p>
        </p:txBody>
      </p:sp>
      <p:sp>
        <p:nvSpPr>
          <p:cNvPr id="4" name="Slide Number Placeholder 3"/>
          <p:cNvSpPr>
            <a:spLocks noGrp="1"/>
          </p:cNvSpPr>
          <p:nvPr>
            <p:ph type="sldNum" sz="quarter" idx="5"/>
          </p:nvPr>
        </p:nvSpPr>
        <p:spPr/>
        <p:txBody>
          <a:bodyPr/>
          <a:lstStyle/>
          <a:p>
            <a:fld id="{1ED8DDF5-5274-934F-A34C-A9C556A65976}" type="slidenum">
              <a:rPr lang="en-US" smtClean="0"/>
              <a:t>2</a:t>
            </a:fld>
            <a:endParaRPr lang="en-US"/>
          </a:p>
        </p:txBody>
      </p:sp>
    </p:spTree>
    <p:extLst>
      <p:ext uri="{BB962C8B-B14F-4D97-AF65-F5344CB8AC3E}">
        <p14:creationId xmlns:p14="http://schemas.microsoft.com/office/powerpoint/2010/main" val="3736807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 – batch data pulled from SAP</a:t>
            </a:r>
          </a:p>
          <a:p>
            <a:r>
              <a:rPr lang="en-US" dirty="0"/>
              <a:t>Orange -  Rejected item – binned and repacked to get a new number</a:t>
            </a:r>
          </a:p>
          <a:p>
            <a:r>
              <a:rPr lang="en-US" dirty="0"/>
              <a:t>Red – Decommissioned – damaged pack, repacked to get a new number (if primary material is not damaged)</a:t>
            </a:r>
          </a:p>
          <a:p>
            <a:r>
              <a:rPr lang="en-US" dirty="0"/>
              <a:t>Another status  = retained </a:t>
            </a:r>
            <a:r>
              <a:rPr lang="en-US"/>
              <a:t>(sample)</a:t>
            </a:r>
            <a:endParaRPr lang="en-ZA" dirty="0"/>
          </a:p>
        </p:txBody>
      </p:sp>
      <p:sp>
        <p:nvSpPr>
          <p:cNvPr id="4" name="Slide Number Placeholder 3"/>
          <p:cNvSpPr>
            <a:spLocks noGrp="1"/>
          </p:cNvSpPr>
          <p:nvPr>
            <p:ph type="sldNum" sz="quarter" idx="5"/>
          </p:nvPr>
        </p:nvSpPr>
        <p:spPr/>
        <p:txBody>
          <a:bodyPr/>
          <a:lstStyle/>
          <a:p>
            <a:fld id="{1ED8DDF5-5274-934F-A34C-A9C556A65976}" type="slidenum">
              <a:rPr lang="en-US" smtClean="0"/>
              <a:t>13</a:t>
            </a:fld>
            <a:endParaRPr lang="en-US"/>
          </a:p>
        </p:txBody>
      </p:sp>
    </p:spTree>
    <p:extLst>
      <p:ext uri="{BB962C8B-B14F-4D97-AF65-F5344CB8AC3E}">
        <p14:creationId xmlns:p14="http://schemas.microsoft.com/office/powerpoint/2010/main" val="1316065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NBI only has three levels in the hierarchy</a:t>
            </a:r>
          </a:p>
        </p:txBody>
      </p:sp>
      <p:sp>
        <p:nvSpPr>
          <p:cNvPr id="4" name="Slide Number Placeholder 3"/>
          <p:cNvSpPr>
            <a:spLocks noGrp="1"/>
          </p:cNvSpPr>
          <p:nvPr>
            <p:ph type="sldNum" sz="quarter" idx="5"/>
          </p:nvPr>
        </p:nvSpPr>
        <p:spPr/>
        <p:txBody>
          <a:bodyPr/>
          <a:lstStyle/>
          <a:p>
            <a:fld id="{1ED8DDF5-5274-934F-A34C-A9C556A65976}" type="slidenum">
              <a:rPr lang="en-US" smtClean="0"/>
              <a:t>3</a:t>
            </a:fld>
            <a:endParaRPr lang="en-US"/>
          </a:p>
        </p:txBody>
      </p:sp>
    </p:spTree>
    <p:extLst>
      <p:ext uri="{BB962C8B-B14F-4D97-AF65-F5344CB8AC3E}">
        <p14:creationId xmlns:p14="http://schemas.microsoft.com/office/powerpoint/2010/main" val="3221662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NBI only has one trade item for now.</a:t>
            </a:r>
          </a:p>
          <a:p>
            <a:r>
              <a:rPr lang="en-ZA" dirty="0"/>
              <a:t>Customer order individual units –may at some stage a shipper</a:t>
            </a:r>
          </a:p>
          <a:p>
            <a:endParaRPr lang="en-ZA" dirty="0"/>
          </a:p>
        </p:txBody>
      </p:sp>
      <p:sp>
        <p:nvSpPr>
          <p:cNvPr id="4" name="Slide Number Placeholder 3"/>
          <p:cNvSpPr>
            <a:spLocks noGrp="1"/>
          </p:cNvSpPr>
          <p:nvPr>
            <p:ph type="sldNum" sz="quarter" idx="5"/>
          </p:nvPr>
        </p:nvSpPr>
        <p:spPr/>
        <p:txBody>
          <a:bodyPr/>
          <a:lstStyle/>
          <a:p>
            <a:fld id="{1ED8DDF5-5274-934F-A34C-A9C556A65976}" type="slidenum">
              <a:rPr lang="en-US" smtClean="0"/>
              <a:t>4</a:t>
            </a:fld>
            <a:endParaRPr lang="en-US"/>
          </a:p>
        </p:txBody>
      </p:sp>
    </p:spTree>
    <p:extLst>
      <p:ext uri="{BB962C8B-B14F-4D97-AF65-F5344CB8AC3E}">
        <p14:creationId xmlns:p14="http://schemas.microsoft.com/office/powerpoint/2010/main" val="193926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1ED8DDF5-5274-934F-A34C-A9C556A65976}" type="slidenum">
              <a:rPr lang="en-US" smtClean="0"/>
              <a:t>5</a:t>
            </a:fld>
            <a:endParaRPr lang="en-US"/>
          </a:p>
        </p:txBody>
      </p:sp>
    </p:spTree>
    <p:extLst>
      <p:ext uri="{BB962C8B-B14F-4D97-AF65-F5344CB8AC3E}">
        <p14:creationId xmlns:p14="http://schemas.microsoft.com/office/powerpoint/2010/main" val="1164536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Trading partners might require different information</a:t>
            </a:r>
          </a:p>
          <a:p>
            <a:r>
              <a:rPr lang="en-US" dirty="0"/>
              <a:t>Human biologicals, health products, medical devices……all may have different requirements</a:t>
            </a:r>
          </a:p>
          <a:p>
            <a:r>
              <a:rPr lang="en-US" dirty="0"/>
              <a:t>The Serialisation system needs to cater for these differences</a:t>
            </a:r>
          </a:p>
          <a:p>
            <a:endParaRPr lang="en-US" dirty="0"/>
          </a:p>
          <a:p>
            <a:r>
              <a:rPr lang="en-US" dirty="0" err="1"/>
              <a:t>nHRI</a:t>
            </a:r>
            <a:r>
              <a:rPr lang="en-US" dirty="0"/>
              <a:t> may be necessary: end use may not be familiar with the expr date format</a:t>
            </a:r>
            <a:endParaRPr lang="en-ZA" dirty="0"/>
          </a:p>
        </p:txBody>
      </p:sp>
      <p:sp>
        <p:nvSpPr>
          <p:cNvPr id="4" name="Slide Number Placeholder 3"/>
          <p:cNvSpPr>
            <a:spLocks noGrp="1"/>
          </p:cNvSpPr>
          <p:nvPr>
            <p:ph type="sldNum" sz="quarter" idx="5"/>
          </p:nvPr>
        </p:nvSpPr>
        <p:spPr/>
        <p:txBody>
          <a:bodyPr/>
          <a:lstStyle/>
          <a:p>
            <a:fld id="{1ED8DDF5-5274-934F-A34C-A9C556A65976}" type="slidenum">
              <a:rPr lang="en-US" smtClean="0"/>
              <a:t>6</a:t>
            </a:fld>
            <a:endParaRPr lang="en-US"/>
          </a:p>
        </p:txBody>
      </p:sp>
    </p:spTree>
    <p:extLst>
      <p:ext uri="{BB962C8B-B14F-4D97-AF65-F5344CB8AC3E}">
        <p14:creationId xmlns:p14="http://schemas.microsoft.com/office/powerpoint/2010/main" val="2306180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Space: Different products packs have different space available </a:t>
            </a:r>
          </a:p>
          <a:p>
            <a:r>
              <a:rPr lang="en-US" dirty="0"/>
              <a:t>Position: Top panel – assists with aggregation if there is automatic overhead camera verification</a:t>
            </a:r>
          </a:p>
          <a:p>
            <a:r>
              <a:rPr lang="en-US" dirty="0"/>
              <a:t>Format: space may dictate this</a:t>
            </a:r>
          </a:p>
          <a:p>
            <a:r>
              <a:rPr lang="en-US" dirty="0"/>
              <a:t>Unvarnished: reflections throw the OCV off. Ink less likely to smudge</a:t>
            </a:r>
          </a:p>
          <a:p>
            <a:r>
              <a:rPr lang="en-US" dirty="0"/>
              <a:t>Ink durability: for cold storage conditions</a:t>
            </a:r>
          </a:p>
          <a:p>
            <a:r>
              <a:rPr lang="en-US" dirty="0"/>
              <a:t>Integration: automated lines, manual packing </a:t>
            </a:r>
          </a:p>
          <a:p>
            <a:r>
              <a:rPr lang="en-US" dirty="0"/>
              <a:t>Packed unit: disadvantage is if OCV fails, have to repack all the contents of the package as well.</a:t>
            </a:r>
          </a:p>
          <a:p>
            <a:r>
              <a:rPr lang="en-US" dirty="0"/>
              <a:t>Flat carton: OCV in advance of packing</a:t>
            </a:r>
            <a:endParaRPr lang="en-ZA" dirty="0"/>
          </a:p>
        </p:txBody>
      </p:sp>
      <p:sp>
        <p:nvSpPr>
          <p:cNvPr id="4" name="Slide Number Placeholder 3"/>
          <p:cNvSpPr>
            <a:spLocks noGrp="1"/>
          </p:cNvSpPr>
          <p:nvPr>
            <p:ph type="sldNum" sz="quarter" idx="5"/>
          </p:nvPr>
        </p:nvSpPr>
        <p:spPr/>
        <p:txBody>
          <a:bodyPr/>
          <a:lstStyle/>
          <a:p>
            <a:fld id="{1ED8DDF5-5274-934F-A34C-A9C556A65976}" type="slidenum">
              <a:rPr lang="en-US" smtClean="0"/>
              <a:t>7</a:t>
            </a:fld>
            <a:endParaRPr lang="en-US"/>
          </a:p>
        </p:txBody>
      </p:sp>
    </p:spTree>
    <p:extLst>
      <p:ext uri="{BB962C8B-B14F-4D97-AF65-F5344CB8AC3E}">
        <p14:creationId xmlns:p14="http://schemas.microsoft.com/office/powerpoint/2010/main" val="3319929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0" i="0" kern="1200" dirty="0">
                <a:solidFill>
                  <a:schemeClr val="tx1"/>
                </a:solidFill>
                <a:effectLst/>
                <a:latin typeface="+mn-lt"/>
                <a:ea typeface="+mn-ea"/>
                <a:cs typeface="+mn-cs"/>
              </a:rPr>
              <a:t>URS: Wish list of what NBI would like to have – includes standards, specifics of the requirements</a:t>
            </a:r>
          </a:p>
          <a:p>
            <a:r>
              <a:rPr lang="en-US" sz="1200" b="0" i="0" kern="1200" dirty="0">
                <a:solidFill>
                  <a:schemeClr val="tx1"/>
                </a:solidFill>
                <a:effectLst/>
                <a:latin typeface="+mn-lt"/>
                <a:ea typeface="+mn-ea"/>
                <a:cs typeface="+mn-cs"/>
              </a:rPr>
              <a:t>FS: address how the system will work</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DS: address how the system looks: how NBI SAP will interface with </a:t>
            </a:r>
            <a:r>
              <a:rPr lang="en-US" sz="1200" b="0" i="0" kern="1200" dirty="0" err="1">
                <a:solidFill>
                  <a:schemeClr val="tx1"/>
                </a:solidFill>
                <a:effectLst/>
                <a:latin typeface="+mn-lt"/>
                <a:ea typeface="+mn-ea"/>
                <a:cs typeface="+mn-cs"/>
              </a:rPr>
              <a:t>Pyrotecs</a:t>
            </a:r>
            <a:r>
              <a:rPr lang="en-US" sz="1200" dirty="0"/>
              <a:t> software for product tracking and data collection</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CFR Part 11 compliance means adhering to the U.S. Food and Drug Administration (FDA) regulations regarding electronic records and signatures. This ensures that electronic data is reliable, trustworthy, and equivalent to paper-based documents and handwritten signatures. It requires implementing specific controls like audit trails, system validations</a:t>
            </a:r>
            <a:endParaRPr lang="en-ZA" dirty="0"/>
          </a:p>
        </p:txBody>
      </p:sp>
      <p:sp>
        <p:nvSpPr>
          <p:cNvPr id="4" name="Slide Number Placeholder 3"/>
          <p:cNvSpPr>
            <a:spLocks noGrp="1"/>
          </p:cNvSpPr>
          <p:nvPr>
            <p:ph type="sldNum" sz="quarter" idx="5"/>
          </p:nvPr>
        </p:nvSpPr>
        <p:spPr/>
        <p:txBody>
          <a:bodyPr/>
          <a:lstStyle/>
          <a:p>
            <a:fld id="{1ED8DDF5-5274-934F-A34C-A9C556A65976}" type="slidenum">
              <a:rPr lang="en-US" smtClean="0"/>
              <a:t>8</a:t>
            </a:fld>
            <a:endParaRPr lang="en-US"/>
          </a:p>
        </p:txBody>
      </p:sp>
    </p:spTree>
    <p:extLst>
      <p:ext uri="{BB962C8B-B14F-4D97-AF65-F5344CB8AC3E}">
        <p14:creationId xmlns:p14="http://schemas.microsoft.com/office/powerpoint/2010/main" val="2102138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1ED8DDF5-5274-934F-A34C-A9C556A65976}" type="slidenum">
              <a:rPr lang="en-US" smtClean="0"/>
              <a:t>10</a:t>
            </a:fld>
            <a:endParaRPr lang="en-US"/>
          </a:p>
        </p:txBody>
      </p:sp>
    </p:spTree>
    <p:extLst>
      <p:ext uri="{BB962C8B-B14F-4D97-AF65-F5344CB8AC3E}">
        <p14:creationId xmlns:p14="http://schemas.microsoft.com/office/powerpoint/2010/main" val="1414732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1ED8DDF5-5274-934F-A34C-A9C556A65976}" type="slidenum">
              <a:rPr lang="en-US" smtClean="0"/>
              <a:t>11</a:t>
            </a:fld>
            <a:endParaRPr lang="en-US"/>
          </a:p>
        </p:txBody>
      </p:sp>
    </p:spTree>
    <p:extLst>
      <p:ext uri="{BB962C8B-B14F-4D97-AF65-F5344CB8AC3E}">
        <p14:creationId xmlns:p14="http://schemas.microsoft.com/office/powerpoint/2010/main" val="40462489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ster Cover">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6AE78F-343A-7A49-95A1-25EB4CF94512}"/>
              </a:ext>
            </a:extLst>
          </p:cNvPr>
          <p:cNvSpPr txBox="1"/>
          <p:nvPr userDrawn="1"/>
        </p:nvSpPr>
        <p:spPr>
          <a:xfrm rot="16200000">
            <a:off x="10054739" y="3361091"/>
            <a:ext cx="4028302" cy="200055"/>
          </a:xfrm>
          <a:prstGeom prst="rect">
            <a:avLst/>
          </a:prstGeom>
          <a:noFill/>
        </p:spPr>
        <p:txBody>
          <a:bodyPr wrap="square" rtlCol="0">
            <a:spAutoFit/>
          </a:bodyPr>
          <a:lstStyle/>
          <a:p>
            <a:r>
              <a:rPr lang="en-US" sz="700">
                <a:solidFill>
                  <a:schemeClr val="bg1"/>
                </a:solidFill>
                <a:latin typeface="Arial" panose="020B0604020202020204" pitchFamily="34" charset="0"/>
                <a:cs typeface="Arial" panose="020B0604020202020204" pitchFamily="34" charset="0"/>
              </a:rPr>
              <a:t>Photo credit: Chemonics/Light in Captivity</a:t>
            </a:r>
          </a:p>
        </p:txBody>
      </p:sp>
      <p:pic>
        <p:nvPicPr>
          <p:cNvPr id="3" name="Picture 2" descr="A blue background with white text&#10;&#10;Description automatically generated">
            <a:extLst>
              <a:ext uri="{FF2B5EF4-FFF2-40B4-BE49-F238E27FC236}">
                <a16:creationId xmlns:a16="http://schemas.microsoft.com/office/drawing/2014/main" id="{7DC38688-5DBC-8655-9EA6-98405E10C0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8587"/>
            <a:ext cx="12192000" cy="7115175"/>
          </a:xfrm>
          <a:prstGeom prst="rect">
            <a:avLst/>
          </a:prstGeom>
        </p:spPr>
      </p:pic>
    </p:spTree>
    <p:extLst>
      <p:ext uri="{BB962C8B-B14F-4D97-AF65-F5344CB8AC3E}">
        <p14:creationId xmlns:p14="http://schemas.microsoft.com/office/powerpoint/2010/main" val="100334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ster 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z="800">
                <a:solidFill>
                  <a:schemeClr val="tx1">
                    <a:lumMod val="65000"/>
                    <a:lumOff val="35000"/>
                  </a:schemeClr>
                </a:solidFill>
                <a:latin typeface="Arial" panose="020B0604020202020204" pitchFamily="34" charset="0"/>
                <a:cs typeface="Arial" panose="020B0604020202020204" pitchFamily="34" charset="0"/>
              </a:defRPr>
            </a:lvl1pPr>
          </a:lstStyle>
          <a:p>
            <a:fld id="{8E35C106-406E-4932-BC50-1DE9112DFC88}" type="datetime1">
              <a:rPr lang="en-US" smtClean="0"/>
              <a:t>6/24/2025</a:t>
            </a:fld>
            <a:endParaRPr lang="en-US"/>
          </a:p>
        </p:txBody>
      </p:sp>
      <p:sp>
        <p:nvSpPr>
          <p:cNvPr id="3" name="Footer Placeholder 2"/>
          <p:cNvSpPr>
            <a:spLocks noGrp="1"/>
          </p:cNvSpPr>
          <p:nvPr>
            <p:ph type="ftr" sz="quarter" idx="11"/>
          </p:nvPr>
        </p:nvSpPr>
        <p:spPr/>
        <p:txBody>
          <a:bodyPr/>
          <a:lstStyle>
            <a:lvl1pPr>
              <a:defRPr sz="800">
                <a:solidFill>
                  <a:schemeClr val="tx1">
                    <a:lumMod val="65000"/>
                    <a:lumOff val="35000"/>
                  </a:schemeClr>
                </a:solidFill>
                <a:latin typeface="Arial" panose="020B0604020202020204" pitchFamily="34" charset="0"/>
                <a:cs typeface="Arial" panose="020B0604020202020204" pitchFamily="34" charset="0"/>
              </a:defRPr>
            </a:lvl1pPr>
          </a:lstStyle>
          <a:p>
            <a:endParaRPr lang="en-US"/>
          </a:p>
        </p:txBody>
      </p:sp>
      <p:sp>
        <p:nvSpPr>
          <p:cNvPr id="4" name="Slide Number Placeholder 3"/>
          <p:cNvSpPr>
            <a:spLocks noGrp="1"/>
          </p:cNvSpPr>
          <p:nvPr>
            <p:ph type="sldNum" sz="quarter" idx="12"/>
          </p:nvPr>
        </p:nvSpPr>
        <p:spPr/>
        <p:txBody>
          <a:bodyPr/>
          <a:lstStyle>
            <a:lvl1pPr>
              <a:defRPr sz="800">
                <a:solidFill>
                  <a:schemeClr val="tx1">
                    <a:lumMod val="65000"/>
                    <a:lumOff val="35000"/>
                  </a:schemeClr>
                </a:solidFill>
                <a:latin typeface="Arial" panose="020B0604020202020204" pitchFamily="34" charset="0"/>
                <a:cs typeface="Arial" panose="020B0604020202020204" pitchFamily="34" charset="0"/>
              </a:defRPr>
            </a:lvl1pPr>
          </a:lstStyle>
          <a:p>
            <a:fld id="{5B22A346-9BD4-40D2-98DB-F613D1B48033}" type="slidenum">
              <a:rPr lang="en-US" smtClean="0"/>
              <a:pPr/>
              <a:t>‹#›</a:t>
            </a:fld>
            <a:endParaRPr lang="en-US"/>
          </a:p>
        </p:txBody>
      </p:sp>
      <p:pic>
        <p:nvPicPr>
          <p:cNvPr id="12" name="Picture 11" descr="A blue and white logo&#10;&#10;Description automatically generated with medium confidence">
            <a:extLst>
              <a:ext uri="{FF2B5EF4-FFF2-40B4-BE49-F238E27FC236}">
                <a16:creationId xmlns:a16="http://schemas.microsoft.com/office/drawing/2014/main" id="{3A6ED2E5-8492-8F49-BABA-5D974D25BE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9673" y="6031736"/>
            <a:ext cx="708120" cy="591786"/>
          </a:xfrm>
          <a:prstGeom prst="rect">
            <a:avLst/>
          </a:prstGeom>
        </p:spPr>
      </p:pic>
      <p:pic>
        <p:nvPicPr>
          <p:cNvPr id="13" name="Picture 12" descr="Logo, company name&#10;&#10;Description automatically generated">
            <a:extLst>
              <a:ext uri="{FF2B5EF4-FFF2-40B4-BE49-F238E27FC236}">
                <a16:creationId xmlns:a16="http://schemas.microsoft.com/office/drawing/2014/main" id="{B3B378A0-E05B-1F42-B5AE-48BE29F84E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05801" y="6031736"/>
            <a:ext cx="1998672" cy="591786"/>
          </a:xfrm>
          <a:prstGeom prst="rect">
            <a:avLst/>
          </a:prstGeom>
        </p:spPr>
      </p:pic>
      <p:cxnSp>
        <p:nvCxnSpPr>
          <p:cNvPr id="14" name="Straight Connector 13">
            <a:extLst>
              <a:ext uri="{FF2B5EF4-FFF2-40B4-BE49-F238E27FC236}">
                <a16:creationId xmlns:a16="http://schemas.microsoft.com/office/drawing/2014/main" id="{7CA8D58B-DC1A-7541-ADE9-C7CB1610FB07}"/>
              </a:ext>
            </a:extLst>
          </p:cNvPr>
          <p:cNvCxnSpPr>
            <a:cxnSpLocks/>
          </p:cNvCxnSpPr>
          <p:nvPr userDrawn="1"/>
        </p:nvCxnSpPr>
        <p:spPr>
          <a:xfrm>
            <a:off x="414440" y="5827910"/>
            <a:ext cx="11350840" cy="0"/>
          </a:xfrm>
          <a:prstGeom prst="line">
            <a:avLst/>
          </a:prstGeom>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descr="Icon&#10;&#10;Description automatically generated">
            <a:extLst>
              <a:ext uri="{FF2B5EF4-FFF2-40B4-BE49-F238E27FC236}">
                <a16:creationId xmlns:a16="http://schemas.microsoft.com/office/drawing/2014/main" id="{72D46BA6-C126-6B4E-9CEC-9D208659DE3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199" y="2024697"/>
            <a:ext cx="3124201" cy="2820459"/>
          </a:xfrm>
          <a:prstGeom prst="rect">
            <a:avLst/>
          </a:prstGeom>
        </p:spPr>
      </p:pic>
      <p:sp>
        <p:nvSpPr>
          <p:cNvPr id="25" name="Content Placeholder 24">
            <a:extLst>
              <a:ext uri="{FF2B5EF4-FFF2-40B4-BE49-F238E27FC236}">
                <a16:creationId xmlns:a16="http://schemas.microsoft.com/office/drawing/2014/main" id="{033C07B9-E610-1F4A-B696-E76C64C2354C}"/>
              </a:ext>
            </a:extLst>
          </p:cNvPr>
          <p:cNvSpPr>
            <a:spLocks noGrp="1"/>
          </p:cNvSpPr>
          <p:nvPr>
            <p:ph sz="quarter" idx="14" hasCustomPrompt="1"/>
          </p:nvPr>
        </p:nvSpPr>
        <p:spPr>
          <a:xfrm>
            <a:off x="3581401" y="2823275"/>
            <a:ext cx="8032749" cy="2014662"/>
          </a:xfrm>
          <a:prstGeom prst="rect">
            <a:avLst/>
          </a:prstGeom>
        </p:spPr>
        <p:txBody>
          <a:bodyPr/>
          <a:lstStyle>
            <a:lvl1pPr>
              <a:defRPr sz="2000" b="0" i="0">
                <a:solidFill>
                  <a:schemeClr val="accent6"/>
                </a:solidFill>
                <a:latin typeface="Gill Sans Std" panose="020B0502020104020203" pitchFamily="34" charset="0"/>
              </a:defRPr>
            </a:lvl1pPr>
            <a:lvl2pPr>
              <a:defRPr sz="1800" b="0" i="0">
                <a:solidFill>
                  <a:schemeClr val="accent6"/>
                </a:solidFill>
                <a:latin typeface="Gill Sans Std" panose="020B0502020104020203" pitchFamily="34" charset="0"/>
              </a:defRPr>
            </a:lvl2pPr>
          </a:lstStyle>
          <a:p>
            <a:pPr lvl="0"/>
            <a:r>
              <a:rPr lang="en-US" dirty="0"/>
              <a:t>Click to edit text</a:t>
            </a:r>
          </a:p>
          <a:p>
            <a:pPr lvl="1"/>
            <a:r>
              <a:rPr lang="en-US" dirty="0"/>
              <a:t>Second level</a:t>
            </a:r>
          </a:p>
        </p:txBody>
      </p:sp>
      <p:sp>
        <p:nvSpPr>
          <p:cNvPr id="27" name="Text Placeholder 26">
            <a:extLst>
              <a:ext uri="{FF2B5EF4-FFF2-40B4-BE49-F238E27FC236}">
                <a16:creationId xmlns:a16="http://schemas.microsoft.com/office/drawing/2014/main" id="{74A65E95-ECED-C846-860E-985CA5693DAA}"/>
              </a:ext>
            </a:extLst>
          </p:cNvPr>
          <p:cNvSpPr>
            <a:spLocks noGrp="1"/>
          </p:cNvSpPr>
          <p:nvPr>
            <p:ph type="body" sz="quarter" idx="15" hasCustomPrompt="1"/>
          </p:nvPr>
        </p:nvSpPr>
        <p:spPr>
          <a:xfrm>
            <a:off x="3581400" y="1796908"/>
            <a:ext cx="8032750" cy="357159"/>
          </a:xfrm>
          <a:prstGeom prst="rect">
            <a:avLst/>
          </a:prstGeom>
        </p:spPr>
        <p:txBody>
          <a:bodyPr/>
          <a:lstStyle>
            <a:lvl1pPr marL="0" indent="0">
              <a:buNone/>
              <a:defRPr b="0" i="0">
                <a:solidFill>
                  <a:schemeClr val="accent4">
                    <a:lumMod val="50000"/>
                  </a:schemeClr>
                </a:solidFill>
                <a:latin typeface="Gill Sans Std Light" panose="020B0302020104020203" pitchFamily="34" charset="0"/>
              </a:defRPr>
            </a:lvl1pPr>
            <a:lvl2pPr marL="457189" indent="0">
              <a:buNone/>
              <a:defRPr/>
            </a:lvl2pPr>
          </a:lstStyle>
          <a:p>
            <a:pPr lvl="0"/>
            <a:r>
              <a:rPr lang="en-US" dirty="0"/>
              <a:t>Name</a:t>
            </a:r>
          </a:p>
        </p:txBody>
      </p:sp>
      <p:sp>
        <p:nvSpPr>
          <p:cNvPr id="28" name="Text Placeholder 26">
            <a:extLst>
              <a:ext uri="{FF2B5EF4-FFF2-40B4-BE49-F238E27FC236}">
                <a16:creationId xmlns:a16="http://schemas.microsoft.com/office/drawing/2014/main" id="{2977D1D7-2925-B54D-A957-0BC7EF7B0C84}"/>
              </a:ext>
            </a:extLst>
          </p:cNvPr>
          <p:cNvSpPr>
            <a:spLocks noGrp="1"/>
          </p:cNvSpPr>
          <p:nvPr>
            <p:ph type="body" sz="quarter" idx="16" hasCustomPrompt="1"/>
          </p:nvPr>
        </p:nvSpPr>
        <p:spPr>
          <a:xfrm>
            <a:off x="3581400" y="2249029"/>
            <a:ext cx="8032750" cy="357156"/>
          </a:xfrm>
          <a:prstGeom prst="rect">
            <a:avLst/>
          </a:prstGeom>
        </p:spPr>
        <p:txBody>
          <a:bodyPr/>
          <a:lstStyle>
            <a:lvl1pPr marL="0" indent="0">
              <a:buNone/>
              <a:defRPr sz="2000" b="0" i="1">
                <a:solidFill>
                  <a:schemeClr val="accent6"/>
                </a:solidFill>
                <a:latin typeface="Gill Sans Std" panose="020B0502020104020203" pitchFamily="34" charset="0"/>
              </a:defRPr>
            </a:lvl1pPr>
            <a:lvl2pPr marL="457189" indent="0">
              <a:buNone/>
              <a:defRPr/>
            </a:lvl2pPr>
          </a:lstStyle>
          <a:p>
            <a:pPr lvl="0"/>
            <a:r>
              <a:rPr lang="en-US" dirty="0"/>
              <a:t>Job Title, Organization Name</a:t>
            </a:r>
          </a:p>
        </p:txBody>
      </p:sp>
      <p:pic>
        <p:nvPicPr>
          <p:cNvPr id="6" name="Picture 5">
            <a:extLst>
              <a:ext uri="{FF2B5EF4-FFF2-40B4-BE49-F238E27FC236}">
                <a16:creationId xmlns:a16="http://schemas.microsoft.com/office/drawing/2014/main" id="{E391F67D-D328-AE4C-48C3-AB538DDD9981}"/>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0" y="-3582"/>
            <a:ext cx="12192000" cy="1390650"/>
          </a:xfrm>
          <a:prstGeom prst="rect">
            <a:avLst/>
          </a:prstGeom>
        </p:spPr>
      </p:pic>
    </p:spTree>
    <p:extLst>
      <p:ext uri="{BB962C8B-B14F-4D97-AF65-F5344CB8AC3E}">
        <p14:creationId xmlns:p14="http://schemas.microsoft.com/office/powerpoint/2010/main" val="525687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Tex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EC5AD-5019-384B-8C73-4E95A9524814}"/>
              </a:ext>
            </a:extLst>
          </p:cNvPr>
          <p:cNvSpPr>
            <a:spLocks noGrp="1"/>
          </p:cNvSpPr>
          <p:nvPr>
            <p:ph type="title" hasCustomPrompt="1"/>
          </p:nvPr>
        </p:nvSpPr>
        <p:spPr>
          <a:xfrm>
            <a:off x="344819" y="359466"/>
            <a:ext cx="10515600" cy="449679"/>
          </a:xfrm>
          <a:prstGeom prst="rect">
            <a:avLst/>
          </a:prstGeom>
        </p:spPr>
        <p:txBody>
          <a:bodyPr/>
          <a:lstStyle>
            <a:lvl1pPr>
              <a:defRPr sz="3200" b="0" i="0">
                <a:solidFill>
                  <a:srgbClr val="0070C0"/>
                </a:solidFill>
                <a:latin typeface="Gill Sans Std Light" panose="020B0302020104020203" pitchFamily="34" charset="0"/>
              </a:defRPr>
            </a:lvl1pPr>
          </a:lstStyle>
          <a:p>
            <a:r>
              <a:rPr lang="en-US" dirty="0"/>
              <a:t>Click to edit title</a:t>
            </a:r>
          </a:p>
        </p:txBody>
      </p:sp>
      <p:sp>
        <p:nvSpPr>
          <p:cNvPr id="3" name="Date Placeholder 2">
            <a:extLst>
              <a:ext uri="{FF2B5EF4-FFF2-40B4-BE49-F238E27FC236}">
                <a16:creationId xmlns:a16="http://schemas.microsoft.com/office/drawing/2014/main" id="{8E70FC22-30E5-034D-B334-D83C785BD54D}"/>
              </a:ext>
            </a:extLst>
          </p:cNvPr>
          <p:cNvSpPr>
            <a:spLocks noGrp="1"/>
          </p:cNvSpPr>
          <p:nvPr>
            <p:ph type="dt" sz="half" idx="10"/>
          </p:nvPr>
        </p:nvSpPr>
        <p:spPr/>
        <p:txBody>
          <a:bodyPr/>
          <a:lstStyle/>
          <a:p>
            <a:fld id="{E55F521E-3B83-40C8-92FD-1B5CE99A9F83}" type="datetime1">
              <a:rPr lang="en-US" smtClean="0"/>
              <a:t>6/24/2025</a:t>
            </a:fld>
            <a:endParaRPr lang="en-US"/>
          </a:p>
        </p:txBody>
      </p:sp>
      <p:sp>
        <p:nvSpPr>
          <p:cNvPr id="4" name="Footer Placeholder 3">
            <a:extLst>
              <a:ext uri="{FF2B5EF4-FFF2-40B4-BE49-F238E27FC236}">
                <a16:creationId xmlns:a16="http://schemas.microsoft.com/office/drawing/2014/main" id="{E67747EE-5B02-1741-AC76-D604469DB3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AB6694-8118-5E40-B02C-B698B02BF2CF}"/>
              </a:ext>
            </a:extLst>
          </p:cNvPr>
          <p:cNvSpPr>
            <a:spLocks noGrp="1"/>
          </p:cNvSpPr>
          <p:nvPr>
            <p:ph type="sldNum" sz="quarter" idx="12"/>
          </p:nvPr>
        </p:nvSpPr>
        <p:spPr/>
        <p:txBody>
          <a:bodyPr/>
          <a:lstStyle/>
          <a:p>
            <a:fld id="{5B22A346-9BD4-40D2-98DB-F613D1B48033}" type="slidenum">
              <a:rPr lang="en-US" smtClean="0"/>
              <a:pPr/>
              <a:t>‹#›</a:t>
            </a:fld>
            <a:endParaRPr lang="en-US"/>
          </a:p>
        </p:txBody>
      </p:sp>
      <p:pic>
        <p:nvPicPr>
          <p:cNvPr id="7" name="Picture 6" descr="A blue and white logo&#10;&#10;Description automatically generated with medium confidence">
            <a:extLst>
              <a:ext uri="{FF2B5EF4-FFF2-40B4-BE49-F238E27FC236}">
                <a16:creationId xmlns:a16="http://schemas.microsoft.com/office/drawing/2014/main" id="{68AE52C6-C3BB-BA49-B1F3-8D76B50913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9673" y="6031736"/>
            <a:ext cx="708120" cy="591786"/>
          </a:xfrm>
          <a:prstGeom prst="rect">
            <a:avLst/>
          </a:prstGeom>
        </p:spPr>
      </p:pic>
      <p:pic>
        <p:nvPicPr>
          <p:cNvPr id="8" name="Picture 7" descr="Logo, company name&#10;&#10;Description automatically generated">
            <a:extLst>
              <a:ext uri="{FF2B5EF4-FFF2-40B4-BE49-F238E27FC236}">
                <a16:creationId xmlns:a16="http://schemas.microsoft.com/office/drawing/2014/main" id="{712DEBBD-7742-344E-9759-8375599A8BA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05801" y="6031736"/>
            <a:ext cx="1998672" cy="591786"/>
          </a:xfrm>
          <a:prstGeom prst="rect">
            <a:avLst/>
          </a:prstGeom>
        </p:spPr>
      </p:pic>
      <p:sp>
        <p:nvSpPr>
          <p:cNvPr id="11" name="Text Placeholder 10">
            <a:extLst>
              <a:ext uri="{FF2B5EF4-FFF2-40B4-BE49-F238E27FC236}">
                <a16:creationId xmlns:a16="http://schemas.microsoft.com/office/drawing/2014/main" id="{CAADBB03-6738-D54C-B50E-EA7E1204B433}"/>
              </a:ext>
            </a:extLst>
          </p:cNvPr>
          <p:cNvSpPr>
            <a:spLocks noGrp="1"/>
          </p:cNvSpPr>
          <p:nvPr>
            <p:ph type="body" sz="quarter" idx="13" hasCustomPrompt="1"/>
          </p:nvPr>
        </p:nvSpPr>
        <p:spPr>
          <a:xfrm>
            <a:off x="344819" y="1638474"/>
            <a:ext cx="10515600" cy="2466975"/>
          </a:xfrm>
          <a:prstGeom prst="rect">
            <a:avLst/>
          </a:prstGeom>
        </p:spPr>
        <p:txBody>
          <a:bodyPr/>
          <a:lstStyle>
            <a:lvl1pPr>
              <a:defRPr sz="2000" b="0" i="0">
                <a:solidFill>
                  <a:schemeClr val="accent6"/>
                </a:solidFill>
                <a:latin typeface="Gill Sans Std" panose="020B0502020104020203" pitchFamily="34" charset="0"/>
              </a:defRPr>
            </a:lvl1pPr>
            <a:lvl2pPr>
              <a:defRPr sz="1800" b="0" i="0">
                <a:solidFill>
                  <a:schemeClr val="accent6"/>
                </a:solidFill>
                <a:latin typeface="Gill Sans Std" panose="020B0502020104020203" pitchFamily="34" charset="0"/>
              </a:defRPr>
            </a:lvl2pPr>
            <a:lvl3pPr marL="914377" indent="0">
              <a:buNone/>
              <a:defRPr b="0" i="0">
                <a:solidFill>
                  <a:schemeClr val="accent6"/>
                </a:solidFill>
                <a:latin typeface="Gill Sans Std" panose="020B0502020104020203" pitchFamily="34" charset="0"/>
              </a:defRPr>
            </a:lvl3pPr>
            <a:lvl4pPr>
              <a:defRPr b="0" i="0">
                <a:solidFill>
                  <a:schemeClr val="accent6"/>
                </a:solidFill>
                <a:latin typeface="Gill Sans Std" panose="020B0502020104020203" pitchFamily="34" charset="0"/>
              </a:defRPr>
            </a:lvl4pPr>
            <a:lvl5pPr>
              <a:defRPr b="0" i="0">
                <a:solidFill>
                  <a:schemeClr val="accent6"/>
                </a:solidFill>
                <a:latin typeface="Gill Sans Std" panose="020B0502020104020203" pitchFamily="34" charset="0"/>
              </a:defRPr>
            </a:lvl5pPr>
          </a:lstStyle>
          <a:p>
            <a:pPr lvl="0"/>
            <a:r>
              <a:rPr lang="en-US" dirty="0"/>
              <a:t>Click to edit text</a:t>
            </a:r>
          </a:p>
          <a:p>
            <a:pPr lvl="1"/>
            <a:r>
              <a:rPr lang="en-US" dirty="0"/>
              <a:t>Second level</a:t>
            </a:r>
          </a:p>
        </p:txBody>
      </p:sp>
      <p:sp>
        <p:nvSpPr>
          <p:cNvPr id="15" name="Text Placeholder 14">
            <a:extLst>
              <a:ext uri="{FF2B5EF4-FFF2-40B4-BE49-F238E27FC236}">
                <a16:creationId xmlns:a16="http://schemas.microsoft.com/office/drawing/2014/main" id="{3DAABA2D-A97C-7E47-A3EC-D8F29391E1D5}"/>
              </a:ext>
            </a:extLst>
          </p:cNvPr>
          <p:cNvSpPr>
            <a:spLocks noGrp="1"/>
          </p:cNvSpPr>
          <p:nvPr>
            <p:ph type="body" sz="quarter" idx="14" hasCustomPrompt="1"/>
          </p:nvPr>
        </p:nvSpPr>
        <p:spPr>
          <a:xfrm>
            <a:off x="344819" y="864017"/>
            <a:ext cx="10515600" cy="631825"/>
          </a:xfrm>
          <a:prstGeom prst="rect">
            <a:avLst/>
          </a:prstGeom>
        </p:spPr>
        <p:txBody>
          <a:bodyPr/>
          <a:lstStyle>
            <a:lvl1pPr marL="0" indent="0">
              <a:buNone/>
              <a:defRPr sz="2000" b="0" i="0">
                <a:solidFill>
                  <a:schemeClr val="accent6"/>
                </a:solidFill>
                <a:latin typeface="Gill Sans Std" panose="020B0502020104020203" pitchFamily="34" charset="0"/>
              </a:defRPr>
            </a:lvl1pPr>
            <a:lvl2pPr marL="457189" indent="0">
              <a:buNone/>
              <a:defRPr/>
            </a:lvl2pPr>
            <a:lvl3pPr marL="914377" indent="0">
              <a:buNone/>
              <a:defRPr/>
            </a:lvl3pPr>
            <a:lvl4pPr marL="1371566" indent="0">
              <a:buNone/>
              <a:defRPr/>
            </a:lvl4pPr>
            <a:lvl5pPr marL="1828755" indent="0">
              <a:buNone/>
              <a:defRPr/>
            </a:lvl5pPr>
          </a:lstStyle>
          <a:p>
            <a:pPr lvl="0"/>
            <a:r>
              <a:rPr lang="en-US" dirty="0"/>
              <a:t>Subtitle</a:t>
            </a:r>
          </a:p>
        </p:txBody>
      </p:sp>
      <p:cxnSp>
        <p:nvCxnSpPr>
          <p:cNvPr id="16" name="Straight Connector 15">
            <a:extLst>
              <a:ext uri="{FF2B5EF4-FFF2-40B4-BE49-F238E27FC236}">
                <a16:creationId xmlns:a16="http://schemas.microsoft.com/office/drawing/2014/main" id="{7E2F622D-763E-1B45-BE2A-C6393294BE3F}"/>
              </a:ext>
            </a:extLst>
          </p:cNvPr>
          <p:cNvCxnSpPr>
            <a:cxnSpLocks/>
          </p:cNvCxnSpPr>
          <p:nvPr userDrawn="1"/>
        </p:nvCxnSpPr>
        <p:spPr>
          <a:xfrm>
            <a:off x="414440" y="5827910"/>
            <a:ext cx="11350840" cy="0"/>
          </a:xfrm>
          <a:prstGeom prst="line">
            <a:avLst/>
          </a:prstGeom>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7826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C722CFF-4AB4-0246-A0AC-128982892CEB}"/>
              </a:ext>
            </a:extLst>
          </p:cNvPr>
          <p:cNvSpPr>
            <a:spLocks noGrp="1"/>
          </p:cNvSpPr>
          <p:nvPr>
            <p:ph type="dt" sz="half" idx="10"/>
          </p:nvPr>
        </p:nvSpPr>
        <p:spPr/>
        <p:txBody>
          <a:bodyPr/>
          <a:lstStyle/>
          <a:p>
            <a:fld id="{E9040319-3223-4B80-928E-DB7378DB5F12}" type="datetime1">
              <a:rPr lang="en-US" smtClean="0"/>
              <a:t>6/24/2025</a:t>
            </a:fld>
            <a:endParaRPr lang="en-US"/>
          </a:p>
        </p:txBody>
      </p:sp>
      <p:sp>
        <p:nvSpPr>
          <p:cNvPr id="4" name="Footer Placeholder 3">
            <a:extLst>
              <a:ext uri="{FF2B5EF4-FFF2-40B4-BE49-F238E27FC236}">
                <a16:creationId xmlns:a16="http://schemas.microsoft.com/office/drawing/2014/main" id="{A9027873-BAB9-8045-9ECA-399AE41F9C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B54313-8190-474A-A985-A7E27EC1FEAD}"/>
              </a:ext>
            </a:extLst>
          </p:cNvPr>
          <p:cNvSpPr>
            <a:spLocks noGrp="1"/>
          </p:cNvSpPr>
          <p:nvPr>
            <p:ph type="sldNum" sz="quarter" idx="12"/>
          </p:nvPr>
        </p:nvSpPr>
        <p:spPr/>
        <p:txBody>
          <a:bodyPr/>
          <a:lstStyle/>
          <a:p>
            <a:fld id="{5B22A346-9BD4-40D2-98DB-F613D1B48033}" type="slidenum">
              <a:rPr lang="en-US" smtClean="0"/>
              <a:pPr/>
              <a:t>‹#›</a:t>
            </a:fld>
            <a:endParaRPr lang="en-US"/>
          </a:p>
        </p:txBody>
      </p:sp>
      <p:sp>
        <p:nvSpPr>
          <p:cNvPr id="6" name="Title 1">
            <a:extLst>
              <a:ext uri="{FF2B5EF4-FFF2-40B4-BE49-F238E27FC236}">
                <a16:creationId xmlns:a16="http://schemas.microsoft.com/office/drawing/2014/main" id="{8C80FEF3-8709-7F45-8A53-5F71C58A45D4}"/>
              </a:ext>
            </a:extLst>
          </p:cNvPr>
          <p:cNvSpPr>
            <a:spLocks noGrp="1"/>
          </p:cNvSpPr>
          <p:nvPr>
            <p:ph type="title" hasCustomPrompt="1"/>
          </p:nvPr>
        </p:nvSpPr>
        <p:spPr>
          <a:xfrm>
            <a:off x="344819" y="359466"/>
            <a:ext cx="10515600" cy="449679"/>
          </a:xfrm>
          <a:prstGeom prst="rect">
            <a:avLst/>
          </a:prstGeom>
        </p:spPr>
        <p:txBody>
          <a:bodyPr/>
          <a:lstStyle>
            <a:lvl1pPr>
              <a:defRPr sz="3200" b="0" i="0">
                <a:solidFill>
                  <a:srgbClr val="0070C0"/>
                </a:solidFill>
                <a:latin typeface="Gill Sans Std Light" panose="020B0302020104020203" pitchFamily="34" charset="0"/>
              </a:defRPr>
            </a:lvl1pPr>
          </a:lstStyle>
          <a:p>
            <a:r>
              <a:rPr lang="en-US" dirty="0"/>
              <a:t>Click to edit title</a:t>
            </a:r>
          </a:p>
        </p:txBody>
      </p:sp>
      <p:sp>
        <p:nvSpPr>
          <p:cNvPr id="7" name="Text Placeholder 14">
            <a:extLst>
              <a:ext uri="{FF2B5EF4-FFF2-40B4-BE49-F238E27FC236}">
                <a16:creationId xmlns:a16="http://schemas.microsoft.com/office/drawing/2014/main" id="{5809E7B6-6429-CB42-A81A-58C99C8BED00}"/>
              </a:ext>
            </a:extLst>
          </p:cNvPr>
          <p:cNvSpPr>
            <a:spLocks noGrp="1"/>
          </p:cNvSpPr>
          <p:nvPr>
            <p:ph type="body" sz="quarter" idx="14" hasCustomPrompt="1"/>
          </p:nvPr>
        </p:nvSpPr>
        <p:spPr>
          <a:xfrm>
            <a:off x="344819" y="864017"/>
            <a:ext cx="10515600" cy="631825"/>
          </a:xfrm>
          <a:prstGeom prst="rect">
            <a:avLst/>
          </a:prstGeom>
        </p:spPr>
        <p:txBody>
          <a:bodyPr/>
          <a:lstStyle>
            <a:lvl1pPr marL="0" indent="0">
              <a:buNone/>
              <a:defRPr sz="2000" b="0" i="0">
                <a:solidFill>
                  <a:schemeClr val="accent6"/>
                </a:solidFill>
                <a:latin typeface="Gill Sans Std" panose="020B0502020104020203" pitchFamily="34" charset="0"/>
              </a:defRPr>
            </a:lvl1pPr>
            <a:lvl2pPr marL="457189" indent="0">
              <a:buNone/>
              <a:defRPr/>
            </a:lvl2pPr>
            <a:lvl3pPr marL="914377" indent="0">
              <a:buNone/>
              <a:defRPr/>
            </a:lvl3pPr>
            <a:lvl4pPr marL="1371566" indent="0">
              <a:buNone/>
              <a:defRPr/>
            </a:lvl4pPr>
            <a:lvl5pPr marL="1828755" indent="0">
              <a:buNone/>
              <a:defRPr/>
            </a:lvl5pPr>
          </a:lstStyle>
          <a:p>
            <a:pPr lvl="0"/>
            <a:r>
              <a:rPr lang="en-US" dirty="0"/>
              <a:t>Subtitle</a:t>
            </a:r>
          </a:p>
        </p:txBody>
      </p:sp>
      <p:sp>
        <p:nvSpPr>
          <p:cNvPr id="10" name="Text Placeholder 10">
            <a:extLst>
              <a:ext uri="{FF2B5EF4-FFF2-40B4-BE49-F238E27FC236}">
                <a16:creationId xmlns:a16="http://schemas.microsoft.com/office/drawing/2014/main" id="{B8428B1C-567C-0944-B652-FCA7916C2EB0}"/>
              </a:ext>
            </a:extLst>
          </p:cNvPr>
          <p:cNvSpPr>
            <a:spLocks noGrp="1"/>
          </p:cNvSpPr>
          <p:nvPr>
            <p:ph type="body" sz="quarter" idx="13" hasCustomPrompt="1"/>
          </p:nvPr>
        </p:nvSpPr>
        <p:spPr>
          <a:xfrm>
            <a:off x="344819" y="1643539"/>
            <a:ext cx="5008420" cy="3873341"/>
          </a:xfrm>
          <a:prstGeom prst="rect">
            <a:avLst/>
          </a:prstGeom>
        </p:spPr>
        <p:txBody>
          <a:bodyPr/>
          <a:lstStyle>
            <a:lvl1pPr>
              <a:defRPr sz="2000" b="0" i="0">
                <a:solidFill>
                  <a:schemeClr val="accent6"/>
                </a:solidFill>
                <a:latin typeface="Gill Sans Std" panose="020B0502020104020203" pitchFamily="34" charset="0"/>
              </a:defRPr>
            </a:lvl1pPr>
            <a:lvl2pPr>
              <a:defRPr sz="1800" b="0" i="0">
                <a:solidFill>
                  <a:schemeClr val="accent6"/>
                </a:solidFill>
                <a:latin typeface="Gill Sans Std" panose="020B0502020104020203" pitchFamily="34" charset="0"/>
              </a:defRPr>
            </a:lvl2pPr>
            <a:lvl3pPr marL="914377" indent="0">
              <a:buNone/>
              <a:defRPr b="0" i="0">
                <a:solidFill>
                  <a:schemeClr val="accent6"/>
                </a:solidFill>
                <a:latin typeface="Gill Sans Std" panose="020B0502020104020203" pitchFamily="34" charset="0"/>
              </a:defRPr>
            </a:lvl3pPr>
            <a:lvl4pPr>
              <a:defRPr b="0" i="0">
                <a:solidFill>
                  <a:schemeClr val="accent6"/>
                </a:solidFill>
                <a:latin typeface="Gill Sans Std" panose="020B0502020104020203" pitchFamily="34" charset="0"/>
              </a:defRPr>
            </a:lvl4pPr>
            <a:lvl5pPr>
              <a:defRPr b="0" i="0">
                <a:solidFill>
                  <a:schemeClr val="accent6"/>
                </a:solidFill>
                <a:latin typeface="Gill Sans Std" panose="020B0502020104020203" pitchFamily="34" charset="0"/>
              </a:defRPr>
            </a:lvl5pPr>
          </a:lstStyle>
          <a:p>
            <a:pPr lvl="0"/>
            <a:r>
              <a:rPr lang="en-US" dirty="0"/>
              <a:t>Click to edit text</a:t>
            </a:r>
          </a:p>
          <a:p>
            <a:pPr lvl="1"/>
            <a:r>
              <a:rPr lang="en-US" dirty="0"/>
              <a:t>Second level</a:t>
            </a:r>
          </a:p>
        </p:txBody>
      </p:sp>
      <p:sp>
        <p:nvSpPr>
          <p:cNvPr id="12" name="Text Placeholder 10">
            <a:extLst>
              <a:ext uri="{FF2B5EF4-FFF2-40B4-BE49-F238E27FC236}">
                <a16:creationId xmlns:a16="http://schemas.microsoft.com/office/drawing/2014/main" id="{833517B9-E095-664A-925B-442906588340}"/>
              </a:ext>
            </a:extLst>
          </p:cNvPr>
          <p:cNvSpPr>
            <a:spLocks noGrp="1"/>
          </p:cNvSpPr>
          <p:nvPr>
            <p:ph type="body" sz="quarter" idx="15" hasCustomPrompt="1"/>
          </p:nvPr>
        </p:nvSpPr>
        <p:spPr>
          <a:xfrm>
            <a:off x="5517573" y="1643539"/>
            <a:ext cx="5342846" cy="3873341"/>
          </a:xfrm>
          <a:prstGeom prst="rect">
            <a:avLst/>
          </a:prstGeom>
        </p:spPr>
        <p:txBody>
          <a:bodyPr/>
          <a:lstStyle>
            <a:lvl1pPr>
              <a:defRPr sz="2000" b="0" i="0">
                <a:solidFill>
                  <a:schemeClr val="accent6"/>
                </a:solidFill>
                <a:latin typeface="Gill Sans Std" panose="020B0502020104020203" pitchFamily="34" charset="0"/>
              </a:defRPr>
            </a:lvl1pPr>
            <a:lvl2pPr>
              <a:defRPr sz="1800" b="0" i="0">
                <a:solidFill>
                  <a:schemeClr val="accent6"/>
                </a:solidFill>
                <a:latin typeface="Gill Sans Std" panose="020B0502020104020203" pitchFamily="34" charset="0"/>
              </a:defRPr>
            </a:lvl2pPr>
            <a:lvl3pPr marL="914377" indent="0">
              <a:buNone/>
              <a:defRPr b="0" i="0">
                <a:solidFill>
                  <a:schemeClr val="accent6"/>
                </a:solidFill>
                <a:latin typeface="Gill Sans Std" panose="020B0502020104020203" pitchFamily="34" charset="0"/>
              </a:defRPr>
            </a:lvl3pPr>
            <a:lvl4pPr>
              <a:defRPr b="0" i="0">
                <a:solidFill>
                  <a:schemeClr val="accent6"/>
                </a:solidFill>
                <a:latin typeface="Gill Sans Std" panose="020B0502020104020203" pitchFamily="34" charset="0"/>
              </a:defRPr>
            </a:lvl4pPr>
            <a:lvl5pPr>
              <a:defRPr b="0" i="0">
                <a:solidFill>
                  <a:schemeClr val="accent6"/>
                </a:solidFill>
                <a:latin typeface="Gill Sans Std" panose="020B0502020104020203" pitchFamily="34" charset="0"/>
              </a:defRPr>
            </a:lvl5pPr>
          </a:lstStyle>
          <a:p>
            <a:pPr lvl="0"/>
            <a:r>
              <a:rPr lang="en-US" dirty="0"/>
              <a:t>Click to edit text</a:t>
            </a:r>
          </a:p>
          <a:p>
            <a:pPr lvl="1"/>
            <a:r>
              <a:rPr lang="en-US" dirty="0"/>
              <a:t>Second level</a:t>
            </a:r>
          </a:p>
        </p:txBody>
      </p:sp>
      <p:pic>
        <p:nvPicPr>
          <p:cNvPr id="13" name="Picture 12" descr="A blue and white logo&#10;&#10;Description automatically generated with medium confidence">
            <a:extLst>
              <a:ext uri="{FF2B5EF4-FFF2-40B4-BE49-F238E27FC236}">
                <a16:creationId xmlns:a16="http://schemas.microsoft.com/office/drawing/2014/main" id="{60574A98-B870-1143-ABA6-F28931A69B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9673" y="6031736"/>
            <a:ext cx="708120" cy="591786"/>
          </a:xfrm>
          <a:prstGeom prst="rect">
            <a:avLst/>
          </a:prstGeom>
        </p:spPr>
      </p:pic>
      <p:pic>
        <p:nvPicPr>
          <p:cNvPr id="14" name="Picture 13" descr="Logo, company name&#10;&#10;Description automatically generated">
            <a:extLst>
              <a:ext uri="{FF2B5EF4-FFF2-40B4-BE49-F238E27FC236}">
                <a16:creationId xmlns:a16="http://schemas.microsoft.com/office/drawing/2014/main" id="{F7478DEE-6130-114E-B453-98437B530F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05801" y="6031736"/>
            <a:ext cx="1998672" cy="591786"/>
          </a:xfrm>
          <a:prstGeom prst="rect">
            <a:avLst/>
          </a:prstGeom>
        </p:spPr>
      </p:pic>
      <p:cxnSp>
        <p:nvCxnSpPr>
          <p:cNvPr id="15" name="Straight Connector 14">
            <a:extLst>
              <a:ext uri="{FF2B5EF4-FFF2-40B4-BE49-F238E27FC236}">
                <a16:creationId xmlns:a16="http://schemas.microsoft.com/office/drawing/2014/main" id="{4CCC0A1E-D5CA-FB4A-9B5E-5EF6127638A1}"/>
              </a:ext>
            </a:extLst>
          </p:cNvPr>
          <p:cNvCxnSpPr>
            <a:cxnSpLocks/>
          </p:cNvCxnSpPr>
          <p:nvPr userDrawn="1"/>
        </p:nvCxnSpPr>
        <p:spPr>
          <a:xfrm>
            <a:off x="414440" y="5827910"/>
            <a:ext cx="11350840" cy="0"/>
          </a:xfrm>
          <a:prstGeom prst="line">
            <a:avLst/>
          </a:prstGeom>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444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7729ED-90B3-401C-9C1F-F21F1A87A7C9}"/>
              </a:ext>
            </a:extLst>
          </p:cNvPr>
          <p:cNvSpPr>
            <a:spLocks noGrp="1"/>
          </p:cNvSpPr>
          <p:nvPr>
            <p:ph type="dt" sz="half" idx="10"/>
          </p:nvPr>
        </p:nvSpPr>
        <p:spPr/>
        <p:txBody>
          <a:bodyPr/>
          <a:lstStyle/>
          <a:p>
            <a:fld id="{EEDCA872-2071-44BB-BB54-568B758A59A0}" type="datetimeFigureOut">
              <a:rPr lang="en-ZA" smtClean="0"/>
              <a:t>2025/06/24</a:t>
            </a:fld>
            <a:endParaRPr lang="en-ZA"/>
          </a:p>
        </p:txBody>
      </p:sp>
      <p:sp>
        <p:nvSpPr>
          <p:cNvPr id="3" name="Footer Placeholder 2">
            <a:extLst>
              <a:ext uri="{FF2B5EF4-FFF2-40B4-BE49-F238E27FC236}">
                <a16:creationId xmlns:a16="http://schemas.microsoft.com/office/drawing/2014/main" id="{D817D73B-358D-49D1-8194-B87BC7B70C3B}"/>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0102FEA3-E5A2-4F36-BA98-C647ED2A9A65}"/>
              </a:ext>
            </a:extLst>
          </p:cNvPr>
          <p:cNvSpPr>
            <a:spLocks noGrp="1"/>
          </p:cNvSpPr>
          <p:nvPr>
            <p:ph type="sldNum" sz="quarter" idx="12"/>
          </p:nvPr>
        </p:nvSpPr>
        <p:spPr/>
        <p:txBody>
          <a:bodyPr/>
          <a:lstStyle/>
          <a:p>
            <a:fld id="{1C2C8D3F-7B04-4D82-8E12-FB8F906E7DCC}" type="slidenum">
              <a:rPr lang="en-ZA" smtClean="0"/>
              <a:t>‹#›</a:t>
            </a:fld>
            <a:endParaRPr lang="en-ZA"/>
          </a:p>
        </p:txBody>
      </p:sp>
    </p:spTree>
    <p:extLst>
      <p:ext uri="{BB962C8B-B14F-4D97-AF65-F5344CB8AC3E}">
        <p14:creationId xmlns:p14="http://schemas.microsoft.com/office/powerpoint/2010/main" val="1106165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D9340-0597-405C-B137-8D70D6BAD7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CFA74227-7FC6-4F80-9E30-AA9DB0EF5B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9B401627-5A85-4ADC-ACEF-2282BAC27CE5}"/>
              </a:ext>
            </a:extLst>
          </p:cNvPr>
          <p:cNvSpPr>
            <a:spLocks noGrp="1"/>
          </p:cNvSpPr>
          <p:nvPr>
            <p:ph type="dt" sz="half" idx="10"/>
          </p:nvPr>
        </p:nvSpPr>
        <p:spPr/>
        <p:txBody>
          <a:bodyPr/>
          <a:lstStyle/>
          <a:p>
            <a:fld id="{EEDCA872-2071-44BB-BB54-568B758A59A0}" type="datetimeFigureOut">
              <a:rPr lang="en-ZA" smtClean="0"/>
              <a:t>2025/06/24</a:t>
            </a:fld>
            <a:endParaRPr lang="en-ZA"/>
          </a:p>
        </p:txBody>
      </p:sp>
      <p:sp>
        <p:nvSpPr>
          <p:cNvPr id="5" name="Footer Placeholder 4">
            <a:extLst>
              <a:ext uri="{FF2B5EF4-FFF2-40B4-BE49-F238E27FC236}">
                <a16:creationId xmlns:a16="http://schemas.microsoft.com/office/drawing/2014/main" id="{A52441B2-15EF-4494-863F-37954F9D8B6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C91A4AA-5C39-461B-8446-D69A5E77D80D}"/>
              </a:ext>
            </a:extLst>
          </p:cNvPr>
          <p:cNvSpPr>
            <a:spLocks noGrp="1"/>
          </p:cNvSpPr>
          <p:nvPr>
            <p:ph type="sldNum" sz="quarter" idx="12"/>
          </p:nvPr>
        </p:nvSpPr>
        <p:spPr/>
        <p:txBody>
          <a:bodyPr/>
          <a:lstStyle/>
          <a:p>
            <a:fld id="{1C2C8D3F-7B04-4D82-8E12-FB8F906E7DCC}" type="slidenum">
              <a:rPr lang="en-ZA" smtClean="0"/>
              <a:t>‹#›</a:t>
            </a:fld>
            <a:endParaRPr lang="en-ZA"/>
          </a:p>
        </p:txBody>
      </p:sp>
    </p:spTree>
    <p:extLst>
      <p:ext uri="{BB962C8B-B14F-4D97-AF65-F5344CB8AC3E}">
        <p14:creationId xmlns:p14="http://schemas.microsoft.com/office/powerpoint/2010/main" val="2533450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7108705"/>
            <a:ext cx="2743200" cy="365125"/>
          </a:xfrm>
          <a:prstGeom prst="rect">
            <a:avLst/>
          </a:prstGeom>
        </p:spPr>
        <p:txBody>
          <a:bodyPr vert="horz" lIns="91440" tIns="45720" rIns="91440" bIns="45720" rtlCol="0" anchor="ctr"/>
          <a:lstStyle>
            <a:lvl1pPr algn="l">
              <a:defRPr sz="800">
                <a:solidFill>
                  <a:schemeClr val="tx1">
                    <a:lumMod val="65000"/>
                    <a:lumOff val="35000"/>
                  </a:schemeClr>
                </a:solidFill>
                <a:latin typeface="Arial" panose="020B0604020202020204" pitchFamily="34" charset="0"/>
                <a:cs typeface="Arial" panose="020B0604020202020204" pitchFamily="34" charset="0"/>
              </a:defRPr>
            </a:lvl1pPr>
          </a:lstStyle>
          <a:p>
            <a:fld id="{2A0EEECE-EC24-46A9-BFCD-9DEABC4F220B}" type="datetime1">
              <a:rPr lang="en-US" smtClean="0"/>
              <a:t>6/24/2025</a:t>
            </a:fld>
            <a:endParaRPr lang="en-US"/>
          </a:p>
        </p:txBody>
      </p:sp>
      <p:sp>
        <p:nvSpPr>
          <p:cNvPr id="5" name="Footer Placeholder 4"/>
          <p:cNvSpPr>
            <a:spLocks noGrp="1"/>
          </p:cNvSpPr>
          <p:nvPr>
            <p:ph type="ftr" sz="quarter" idx="3"/>
          </p:nvPr>
        </p:nvSpPr>
        <p:spPr>
          <a:xfrm>
            <a:off x="4038600" y="7108705"/>
            <a:ext cx="4114800" cy="365125"/>
          </a:xfrm>
          <a:prstGeom prst="rect">
            <a:avLst/>
          </a:prstGeom>
        </p:spPr>
        <p:txBody>
          <a:bodyPr vert="horz" lIns="91440" tIns="45720" rIns="91440" bIns="45720" rtlCol="0" anchor="ctr"/>
          <a:lstStyle>
            <a:lvl1pPr algn="ctr">
              <a:defRPr sz="800">
                <a:solidFill>
                  <a:schemeClr val="tx1">
                    <a:lumMod val="65000"/>
                    <a:lumOff val="3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8610600" y="7108705"/>
            <a:ext cx="2743200" cy="365125"/>
          </a:xfrm>
          <a:prstGeom prst="rect">
            <a:avLst/>
          </a:prstGeom>
        </p:spPr>
        <p:txBody>
          <a:bodyPr vert="horz" lIns="91440" tIns="45720" rIns="91440" bIns="45720" rtlCol="0" anchor="ctr"/>
          <a:lstStyle>
            <a:lvl1pPr algn="r">
              <a:defRPr sz="800">
                <a:solidFill>
                  <a:schemeClr val="tx1">
                    <a:lumMod val="65000"/>
                    <a:lumOff val="35000"/>
                  </a:schemeClr>
                </a:solidFill>
                <a:latin typeface="Arial" panose="020B0604020202020204" pitchFamily="34" charset="0"/>
                <a:cs typeface="Arial" panose="020B0604020202020204" pitchFamily="34" charset="0"/>
              </a:defRPr>
            </a:lvl1pPr>
          </a:lstStyle>
          <a:p>
            <a:fld id="{5B22A346-9BD4-40D2-98DB-F613D1B48033}" type="slidenum">
              <a:rPr lang="en-US" smtClean="0"/>
              <a:pPr/>
              <a:t>‹#›</a:t>
            </a:fld>
            <a:endParaRPr lang="en-US"/>
          </a:p>
        </p:txBody>
      </p:sp>
    </p:spTree>
    <p:extLst>
      <p:ext uri="{BB962C8B-B14F-4D97-AF65-F5344CB8AC3E}">
        <p14:creationId xmlns:p14="http://schemas.microsoft.com/office/powerpoint/2010/main" val="3462773751"/>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9" r:id="rId3"/>
    <p:sldLayoutId id="2147483660" r:id="rId4"/>
    <p:sldLayoutId id="2147483661" r:id="rId5"/>
    <p:sldLayoutId id="2147483662" r:id="rId6"/>
  </p:sldLayoutIdLst>
  <p:hf sldNum="0" hdr="0" ftr="0" dt="0"/>
  <p:txStyles>
    <p:titleStyle>
      <a:lvl1pPr algn="l" defTabSz="914377" rtl="0" eaLnBrk="1" latinLnBrk="0" hangingPunct="1">
        <a:lnSpc>
          <a:spcPct val="90000"/>
        </a:lnSpc>
        <a:spcBef>
          <a:spcPct val="0"/>
        </a:spcBef>
        <a:buNone/>
        <a:defRPr sz="3600" kern="1200">
          <a:solidFill>
            <a:srgbClr val="E67C49"/>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cstate="email">
            <a:extLst>
              <a:ext uri="{28A0092B-C50C-407E-A947-70E740481C1C}">
                <a14:useLocalDpi xmlns:a14="http://schemas.microsoft.com/office/drawing/2010/main"/>
              </a:ext>
            </a:extLst>
          </a:blip>
          <a:srcRect/>
          <a:stretch/>
        </p:blipFill>
        <p:spPr>
          <a:xfrm>
            <a:off x="0" y="0"/>
            <a:ext cx="12191999" cy="6863271"/>
          </a:xfrm>
          <a:prstGeom prst="rect">
            <a:avLst/>
          </a:prstGeom>
        </p:spPr>
      </p:pic>
      <p:sp>
        <p:nvSpPr>
          <p:cNvPr id="6" name="Rectangle 5"/>
          <p:cNvSpPr/>
          <p:nvPr/>
        </p:nvSpPr>
        <p:spPr>
          <a:xfrm>
            <a:off x="-22674" y="-4666"/>
            <a:ext cx="12191999" cy="6872602"/>
          </a:xfrm>
          <a:prstGeom prst="rect">
            <a:avLst/>
          </a:prstGeom>
          <a:gradFill flip="none" rotWithShape="1">
            <a:gsLst>
              <a:gs pos="0">
                <a:schemeClr val="bg1">
                  <a:alpha val="50000"/>
                </a:schemeClr>
              </a:gs>
              <a:gs pos="100000">
                <a:schemeClr val="bg1">
                  <a:shade val="100000"/>
                  <a:satMod val="115000"/>
                  <a:alpha val="0"/>
                  <a:lumMod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8" name="Picture 5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86722" y="-21010"/>
            <a:ext cx="6493086" cy="6884281"/>
          </a:xfrm>
          <a:prstGeom prst="rect">
            <a:avLst/>
          </a:prstGeom>
        </p:spPr>
      </p:pic>
      <p:cxnSp>
        <p:nvCxnSpPr>
          <p:cNvPr id="52" name="Straight Connector 51"/>
          <p:cNvCxnSpPr/>
          <p:nvPr/>
        </p:nvCxnSpPr>
        <p:spPr>
          <a:xfrm>
            <a:off x="962965" y="1376107"/>
            <a:ext cx="4331419" cy="0"/>
          </a:xfrm>
          <a:prstGeom prst="line">
            <a:avLst/>
          </a:prstGeom>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805417" y="788572"/>
            <a:ext cx="4627328" cy="707886"/>
          </a:xfrm>
          <a:prstGeom prst="rect">
            <a:avLst/>
          </a:prstGeom>
          <a:noFill/>
        </p:spPr>
        <p:txBody>
          <a:bodyPr wrap="square" rtlCol="0">
            <a:spAutoFit/>
          </a:bodyPr>
          <a:lstStyle/>
          <a:p>
            <a:pPr algn="ctr"/>
            <a:r>
              <a:rPr lang="en-US" sz="4000" cap="all" spc="300" dirty="0">
                <a:solidFill>
                  <a:schemeClr val="bg1">
                    <a:lumMod val="65000"/>
                  </a:schemeClr>
                </a:solidFill>
              </a:rPr>
              <a:t>Track and TRACE</a:t>
            </a:r>
            <a:endParaRPr lang="en-ZA" sz="4000" cap="all" spc="300" dirty="0">
              <a:solidFill>
                <a:srgbClr val="002768"/>
              </a:solidFill>
            </a:endParaRPr>
          </a:p>
        </p:txBody>
      </p:sp>
      <p:sp>
        <p:nvSpPr>
          <p:cNvPr id="48" name="Rectangle 47"/>
          <p:cNvSpPr/>
          <p:nvPr/>
        </p:nvSpPr>
        <p:spPr>
          <a:xfrm>
            <a:off x="507956" y="5896107"/>
            <a:ext cx="4670811" cy="646331"/>
          </a:xfrm>
          <a:prstGeom prst="rect">
            <a:avLst/>
          </a:prstGeom>
        </p:spPr>
        <p:txBody>
          <a:bodyPr wrap="square">
            <a:spAutoFit/>
          </a:bodyPr>
          <a:lstStyle/>
          <a:p>
            <a:pPr algn="ctr"/>
            <a:r>
              <a:rPr lang="en-ZA" i="1" dirty="0">
                <a:solidFill>
                  <a:srgbClr val="002060"/>
                </a:solidFill>
              </a:rPr>
              <a:t>Committed to providing safe, cost effective, quality medicinal products.</a:t>
            </a:r>
            <a:endParaRPr lang="en-ZA" altLang="en-US" b="1" i="1" dirty="0">
              <a:solidFill>
                <a:srgbClr val="00206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02578"/>
            <a:ext cx="6662425" cy="2620776"/>
          </a:xfrm>
          <a:prstGeom prst="rect">
            <a:avLst/>
          </a:prstGeom>
        </p:spPr>
      </p:pic>
      <p:sp>
        <p:nvSpPr>
          <p:cNvPr id="9" name="TextBox 8">
            <a:extLst>
              <a:ext uri="{FF2B5EF4-FFF2-40B4-BE49-F238E27FC236}">
                <a16:creationId xmlns:a16="http://schemas.microsoft.com/office/drawing/2014/main" id="{6C1236E9-183C-4AC7-B3AC-5FBBA89D7666}"/>
              </a:ext>
            </a:extLst>
          </p:cNvPr>
          <p:cNvSpPr txBox="1"/>
          <p:nvPr/>
        </p:nvSpPr>
        <p:spPr>
          <a:xfrm>
            <a:off x="962965" y="2136537"/>
            <a:ext cx="4627328" cy="338554"/>
          </a:xfrm>
          <a:prstGeom prst="rect">
            <a:avLst/>
          </a:prstGeom>
          <a:noFill/>
        </p:spPr>
        <p:txBody>
          <a:bodyPr wrap="square" rtlCol="0">
            <a:spAutoFit/>
          </a:bodyPr>
          <a:lstStyle/>
          <a:p>
            <a:pPr algn="ctr"/>
            <a:r>
              <a:rPr lang="en-US" sz="1600" spc="300" dirty="0">
                <a:solidFill>
                  <a:schemeClr val="bg1">
                    <a:lumMod val="65000"/>
                  </a:schemeClr>
                </a:solidFill>
              </a:rPr>
              <a:t>Merryl Riley</a:t>
            </a:r>
            <a:endParaRPr lang="en-ZA" sz="1600" spc="300" dirty="0">
              <a:solidFill>
                <a:srgbClr val="002768"/>
              </a:solidFill>
            </a:endParaRPr>
          </a:p>
        </p:txBody>
      </p:sp>
    </p:spTree>
    <p:extLst>
      <p:ext uri="{BB962C8B-B14F-4D97-AF65-F5344CB8AC3E}">
        <p14:creationId xmlns:p14="http://schemas.microsoft.com/office/powerpoint/2010/main" val="294571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6EAB2F5-C5D1-4F20-9A63-51EDC85334E7}"/>
              </a:ext>
            </a:extLst>
          </p:cNvPr>
          <p:cNvPicPr>
            <a:picLocks noChangeAspect="1"/>
          </p:cNvPicPr>
          <p:nvPr/>
        </p:nvPicPr>
        <p:blipFill>
          <a:blip r:embed="rId5"/>
          <a:stretch>
            <a:fillRect/>
          </a:stretch>
        </p:blipFill>
        <p:spPr>
          <a:xfrm>
            <a:off x="-1" y="0"/>
            <a:ext cx="12192001" cy="6918124"/>
          </a:xfrm>
          <a:prstGeom prst="rect">
            <a:avLst/>
          </a:prstGeom>
        </p:spPr>
      </p:pic>
      <p:pic>
        <p:nvPicPr>
          <p:cNvPr id="4" name="Packing run">
            <a:hlinkClick r:id="" action="ppaction://media"/>
            <a:extLst>
              <a:ext uri="{FF2B5EF4-FFF2-40B4-BE49-F238E27FC236}">
                <a16:creationId xmlns:a16="http://schemas.microsoft.com/office/drawing/2014/main" id="{083F3CAF-4037-4F6D-98F0-473F4EF44BA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
            <a:ext cx="12192000" cy="6918124"/>
          </a:xfrm>
          <a:prstGeom prst="rect">
            <a:avLst/>
          </a:prstGeom>
        </p:spPr>
      </p:pic>
      <p:sp>
        <p:nvSpPr>
          <p:cNvPr id="2" name="TextBox 1">
            <a:extLst>
              <a:ext uri="{FF2B5EF4-FFF2-40B4-BE49-F238E27FC236}">
                <a16:creationId xmlns:a16="http://schemas.microsoft.com/office/drawing/2014/main" id="{27ABFAA9-E4BC-4FE0-9D47-F19FA2448B2E}"/>
              </a:ext>
            </a:extLst>
          </p:cNvPr>
          <p:cNvSpPr txBox="1"/>
          <p:nvPr/>
        </p:nvSpPr>
        <p:spPr>
          <a:xfrm>
            <a:off x="10241280" y="6096000"/>
            <a:ext cx="1869440" cy="369332"/>
          </a:xfrm>
          <a:prstGeom prst="rect">
            <a:avLst/>
          </a:prstGeom>
          <a:noFill/>
        </p:spPr>
        <p:txBody>
          <a:bodyPr wrap="square" rtlCol="0">
            <a:spAutoFit/>
          </a:bodyPr>
          <a:lstStyle/>
          <a:p>
            <a:r>
              <a:rPr lang="en-ZA" dirty="0"/>
              <a:t>Aggregation step</a:t>
            </a:r>
          </a:p>
        </p:txBody>
      </p:sp>
    </p:spTree>
    <p:extLst>
      <p:ext uri="{BB962C8B-B14F-4D97-AF65-F5344CB8AC3E}">
        <p14:creationId xmlns:p14="http://schemas.microsoft.com/office/powerpoint/2010/main" val="183462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6EAB2F5-C5D1-4F20-9A63-51EDC85334E7}"/>
              </a:ext>
            </a:extLst>
          </p:cNvPr>
          <p:cNvPicPr>
            <a:picLocks noChangeAspect="1"/>
          </p:cNvPicPr>
          <p:nvPr/>
        </p:nvPicPr>
        <p:blipFill>
          <a:blip r:embed="rId5"/>
          <a:stretch>
            <a:fillRect/>
          </a:stretch>
        </p:blipFill>
        <p:spPr>
          <a:xfrm>
            <a:off x="-1" y="0"/>
            <a:ext cx="12192001" cy="6918124"/>
          </a:xfrm>
          <a:prstGeom prst="rect">
            <a:avLst/>
          </a:prstGeom>
        </p:spPr>
      </p:pic>
      <p:pic>
        <p:nvPicPr>
          <p:cNvPr id="3" name="LIve image">
            <a:hlinkClick r:id="" action="ppaction://media"/>
            <a:extLst>
              <a:ext uri="{FF2B5EF4-FFF2-40B4-BE49-F238E27FC236}">
                <a16:creationId xmlns:a16="http://schemas.microsoft.com/office/drawing/2014/main" id="{D84C8999-99B9-4119-8217-6B5A1A3949C9}"/>
              </a:ext>
            </a:extLst>
          </p:cNvPr>
          <p:cNvPicPr>
            <a:picLocks noChangeAspect="1"/>
          </p:cNvPicPr>
          <p:nvPr>
            <a:videoFile r:link="rId1"/>
            <p:extLst>
              <p:ext uri="{DAA4B4D4-6D71-4841-9C94-3DE7FCFB9230}">
                <p14:media xmlns:p14="http://schemas.microsoft.com/office/powerpoint/2010/main" r:embed="rId2">
                  <p14:trim st="6449"/>
                </p14:media>
              </p:ext>
            </p:extLst>
          </p:nvPr>
        </p:nvPicPr>
        <p:blipFill>
          <a:blip r:embed="rId6"/>
          <a:stretch>
            <a:fillRect/>
          </a:stretch>
        </p:blipFill>
        <p:spPr>
          <a:xfrm>
            <a:off x="167639" y="0"/>
            <a:ext cx="12263122" cy="6918124"/>
          </a:xfrm>
          <a:prstGeom prst="rect">
            <a:avLst/>
          </a:prstGeom>
        </p:spPr>
      </p:pic>
    </p:spTree>
    <p:extLst>
      <p:ext uri="{BB962C8B-B14F-4D97-AF65-F5344CB8AC3E}">
        <p14:creationId xmlns:p14="http://schemas.microsoft.com/office/powerpoint/2010/main" val="102092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698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6EAB2F5-C5D1-4F20-9A63-51EDC85334E7}"/>
              </a:ext>
            </a:extLst>
          </p:cNvPr>
          <p:cNvPicPr>
            <a:picLocks noChangeAspect="1"/>
          </p:cNvPicPr>
          <p:nvPr/>
        </p:nvPicPr>
        <p:blipFill>
          <a:blip r:embed="rId3"/>
          <a:stretch>
            <a:fillRect/>
          </a:stretch>
        </p:blipFill>
        <p:spPr>
          <a:xfrm>
            <a:off x="-40128" y="45637"/>
            <a:ext cx="12192001" cy="6918124"/>
          </a:xfrm>
          <a:prstGeom prst="rect">
            <a:avLst/>
          </a:prstGeom>
        </p:spPr>
      </p:pic>
      <p:sp>
        <p:nvSpPr>
          <p:cNvPr id="4" name="Title 1">
            <a:extLst>
              <a:ext uri="{FF2B5EF4-FFF2-40B4-BE49-F238E27FC236}">
                <a16:creationId xmlns:a16="http://schemas.microsoft.com/office/drawing/2014/main" id="{C289426D-0C7A-4F78-A482-9403562CE95F}"/>
              </a:ext>
            </a:extLst>
          </p:cNvPr>
          <p:cNvSpPr txBox="1">
            <a:spLocks/>
          </p:cNvSpPr>
          <p:nvPr/>
        </p:nvSpPr>
        <p:spPr>
          <a:xfrm>
            <a:off x="898991" y="299488"/>
            <a:ext cx="10515600" cy="452352"/>
          </a:xfrm>
          <a:prstGeom prst="rect">
            <a:avLst/>
          </a:prstGeom>
        </p:spPr>
        <p:txBody>
          <a:bodyPr vert="horz" lIns="91440" tIns="45720" rIns="91440" bIns="45720" rtlCol="0" anchor="b">
            <a:normAutofit fontScale="4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ZA" dirty="0"/>
              <a:t>BATCH RECORD</a:t>
            </a:r>
          </a:p>
        </p:txBody>
      </p:sp>
      <p:pic>
        <p:nvPicPr>
          <p:cNvPr id="3" name="Picture 2">
            <a:extLst>
              <a:ext uri="{FF2B5EF4-FFF2-40B4-BE49-F238E27FC236}">
                <a16:creationId xmlns:a16="http://schemas.microsoft.com/office/drawing/2014/main" id="{735F6C06-E256-4728-8836-AEC8CC054B99}"/>
              </a:ext>
            </a:extLst>
          </p:cNvPr>
          <p:cNvPicPr>
            <a:picLocks noChangeAspect="1"/>
          </p:cNvPicPr>
          <p:nvPr/>
        </p:nvPicPr>
        <p:blipFill>
          <a:blip r:embed="rId4"/>
          <a:stretch>
            <a:fillRect/>
          </a:stretch>
        </p:blipFill>
        <p:spPr>
          <a:xfrm>
            <a:off x="-43470" y="742136"/>
            <a:ext cx="12192000" cy="5525125"/>
          </a:xfrm>
          <a:prstGeom prst="rect">
            <a:avLst/>
          </a:prstGeom>
        </p:spPr>
      </p:pic>
      <p:sp>
        <p:nvSpPr>
          <p:cNvPr id="5" name="Oval 4">
            <a:extLst>
              <a:ext uri="{FF2B5EF4-FFF2-40B4-BE49-F238E27FC236}">
                <a16:creationId xmlns:a16="http://schemas.microsoft.com/office/drawing/2014/main" id="{CC985DF3-E85C-4F10-8D40-46AF23E3A7D0}"/>
              </a:ext>
            </a:extLst>
          </p:cNvPr>
          <p:cNvSpPr/>
          <p:nvPr/>
        </p:nvSpPr>
        <p:spPr>
          <a:xfrm>
            <a:off x="7914640" y="4729062"/>
            <a:ext cx="2651760"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Oval 6">
            <a:extLst>
              <a:ext uri="{FF2B5EF4-FFF2-40B4-BE49-F238E27FC236}">
                <a16:creationId xmlns:a16="http://schemas.microsoft.com/office/drawing/2014/main" id="{7459DFD5-0A55-4949-A36B-CE16F2280132}"/>
              </a:ext>
            </a:extLst>
          </p:cNvPr>
          <p:cNvSpPr/>
          <p:nvPr/>
        </p:nvSpPr>
        <p:spPr>
          <a:xfrm>
            <a:off x="8373438" y="1051328"/>
            <a:ext cx="1664642" cy="952133"/>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Oval 7">
            <a:extLst>
              <a:ext uri="{FF2B5EF4-FFF2-40B4-BE49-F238E27FC236}">
                <a16:creationId xmlns:a16="http://schemas.microsoft.com/office/drawing/2014/main" id="{C188EF73-81E2-467D-B2F5-79040D7441D7}"/>
              </a:ext>
            </a:extLst>
          </p:cNvPr>
          <p:cNvSpPr/>
          <p:nvPr/>
        </p:nvSpPr>
        <p:spPr>
          <a:xfrm>
            <a:off x="211161" y="590739"/>
            <a:ext cx="7376160" cy="1219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691998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B3234441-3892-4E37-8257-C8F98BF982E5}"/>
              </a:ext>
            </a:extLst>
          </p:cNvPr>
          <p:cNvPicPr>
            <a:picLocks noChangeAspect="1"/>
          </p:cNvPicPr>
          <p:nvPr/>
        </p:nvPicPr>
        <p:blipFill>
          <a:blip r:embed="rId3"/>
          <a:stretch>
            <a:fillRect/>
          </a:stretch>
        </p:blipFill>
        <p:spPr>
          <a:xfrm>
            <a:off x="-1" y="3447"/>
            <a:ext cx="12192001" cy="6858001"/>
          </a:xfrm>
          <a:prstGeom prst="rect">
            <a:avLst/>
          </a:prstGeom>
        </p:spPr>
      </p:pic>
      <p:sp>
        <p:nvSpPr>
          <p:cNvPr id="3" name="Title 1">
            <a:extLst>
              <a:ext uri="{FF2B5EF4-FFF2-40B4-BE49-F238E27FC236}">
                <a16:creationId xmlns:a16="http://schemas.microsoft.com/office/drawing/2014/main" id="{5696466D-4B36-4453-B43B-9BCB53F5A4F5}"/>
              </a:ext>
            </a:extLst>
          </p:cNvPr>
          <p:cNvSpPr txBox="1">
            <a:spLocks/>
          </p:cNvSpPr>
          <p:nvPr/>
        </p:nvSpPr>
        <p:spPr>
          <a:xfrm>
            <a:off x="838200" y="331769"/>
            <a:ext cx="10515600" cy="9591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ZA" dirty="0"/>
              <a:t>NBI’s APPROACH</a:t>
            </a:r>
          </a:p>
        </p:txBody>
      </p:sp>
      <p:sp>
        <p:nvSpPr>
          <p:cNvPr id="11" name="TextBox 10">
            <a:extLst>
              <a:ext uri="{FF2B5EF4-FFF2-40B4-BE49-F238E27FC236}">
                <a16:creationId xmlns:a16="http://schemas.microsoft.com/office/drawing/2014/main" id="{D2430BA6-E584-4725-A350-F8B2D5B6E25C}"/>
              </a:ext>
            </a:extLst>
          </p:cNvPr>
          <p:cNvSpPr txBox="1"/>
          <p:nvPr/>
        </p:nvSpPr>
        <p:spPr>
          <a:xfrm>
            <a:off x="950452" y="1391873"/>
            <a:ext cx="9802220" cy="461665"/>
          </a:xfrm>
          <a:prstGeom prst="rect">
            <a:avLst/>
          </a:prstGeom>
          <a:noFill/>
        </p:spPr>
        <p:txBody>
          <a:bodyPr wrap="square" rtlCol="0">
            <a:spAutoFit/>
          </a:bodyPr>
          <a:lstStyle/>
          <a:p>
            <a:r>
              <a:rPr lang="en-ZA" sz="2400" b="1" dirty="0"/>
              <a:t>#1 Understand GS1 terminology first</a:t>
            </a:r>
          </a:p>
        </p:txBody>
      </p:sp>
      <p:sp>
        <p:nvSpPr>
          <p:cNvPr id="10" name="TextBox 9">
            <a:extLst>
              <a:ext uri="{FF2B5EF4-FFF2-40B4-BE49-F238E27FC236}">
                <a16:creationId xmlns:a16="http://schemas.microsoft.com/office/drawing/2014/main" id="{4A833C8E-AB7C-400D-8945-FC5367002584}"/>
              </a:ext>
            </a:extLst>
          </p:cNvPr>
          <p:cNvSpPr txBox="1"/>
          <p:nvPr/>
        </p:nvSpPr>
        <p:spPr>
          <a:xfrm>
            <a:off x="950452" y="1927370"/>
            <a:ext cx="2357827" cy="646331"/>
          </a:xfrm>
          <a:prstGeom prst="rect">
            <a:avLst/>
          </a:prstGeom>
          <a:noFill/>
          <a:ln>
            <a:noFill/>
          </a:ln>
        </p:spPr>
        <p:txBody>
          <a:bodyPr wrap="square" rtlCol="0">
            <a:spAutoFit/>
          </a:bodyPr>
          <a:lstStyle/>
          <a:p>
            <a:r>
              <a:rPr lang="en-US" dirty="0"/>
              <a:t>2D </a:t>
            </a:r>
            <a:r>
              <a:rPr lang="en-US" dirty="0" err="1"/>
              <a:t>datamatrix</a:t>
            </a:r>
            <a:r>
              <a:rPr lang="en-US" dirty="0"/>
              <a:t> barcode</a:t>
            </a:r>
          </a:p>
          <a:p>
            <a:pPr marL="285750" indent="-285750">
              <a:buFont typeface="Arial" panose="020B0604020202020204" pitchFamily="34" charset="0"/>
              <a:buChar char="•"/>
            </a:pPr>
            <a:endParaRPr lang="en-US" dirty="0"/>
          </a:p>
        </p:txBody>
      </p:sp>
      <p:sp>
        <p:nvSpPr>
          <p:cNvPr id="13" name="TextBox 12">
            <a:extLst>
              <a:ext uri="{FF2B5EF4-FFF2-40B4-BE49-F238E27FC236}">
                <a16:creationId xmlns:a16="http://schemas.microsoft.com/office/drawing/2014/main" id="{1B197783-107D-40DD-819A-B1F2C3874FE6}"/>
              </a:ext>
            </a:extLst>
          </p:cNvPr>
          <p:cNvSpPr txBox="1"/>
          <p:nvPr/>
        </p:nvSpPr>
        <p:spPr>
          <a:xfrm>
            <a:off x="8238368" y="1927370"/>
            <a:ext cx="3765303" cy="369332"/>
          </a:xfrm>
          <a:prstGeom prst="rect">
            <a:avLst/>
          </a:prstGeom>
          <a:noFill/>
          <a:ln>
            <a:noFill/>
          </a:ln>
        </p:spPr>
        <p:txBody>
          <a:bodyPr wrap="square" rtlCol="0">
            <a:spAutoFit/>
          </a:bodyPr>
          <a:lstStyle>
            <a:defPPr>
              <a:defRPr lang="en-US"/>
            </a:defPPr>
          </a:lstStyle>
          <a:p>
            <a:r>
              <a:rPr lang="en-US" dirty="0"/>
              <a:t>Human Readable Interpretation (HRI)</a:t>
            </a:r>
            <a:endParaRPr lang="en-ZA" dirty="0"/>
          </a:p>
        </p:txBody>
      </p:sp>
      <p:pic>
        <p:nvPicPr>
          <p:cNvPr id="5" name="Picture 4">
            <a:extLst>
              <a:ext uri="{FF2B5EF4-FFF2-40B4-BE49-F238E27FC236}">
                <a16:creationId xmlns:a16="http://schemas.microsoft.com/office/drawing/2014/main" id="{E37B09A5-723F-4B73-B38F-52B963CCC332}"/>
              </a:ext>
            </a:extLst>
          </p:cNvPr>
          <p:cNvPicPr>
            <a:picLocks noChangeAspect="1"/>
          </p:cNvPicPr>
          <p:nvPr/>
        </p:nvPicPr>
        <p:blipFill>
          <a:blip r:embed="rId4"/>
          <a:stretch>
            <a:fillRect/>
          </a:stretch>
        </p:blipFill>
        <p:spPr>
          <a:xfrm>
            <a:off x="1409041" y="2267167"/>
            <a:ext cx="1381318" cy="1276528"/>
          </a:xfrm>
          <a:prstGeom prst="rect">
            <a:avLst/>
          </a:prstGeom>
        </p:spPr>
      </p:pic>
      <p:sp>
        <p:nvSpPr>
          <p:cNvPr id="16" name="TextBox 15">
            <a:extLst>
              <a:ext uri="{FF2B5EF4-FFF2-40B4-BE49-F238E27FC236}">
                <a16:creationId xmlns:a16="http://schemas.microsoft.com/office/drawing/2014/main" id="{D97A6596-9DB4-42AA-99BB-5008EB711ED9}"/>
              </a:ext>
            </a:extLst>
          </p:cNvPr>
          <p:cNvSpPr txBox="1"/>
          <p:nvPr/>
        </p:nvSpPr>
        <p:spPr>
          <a:xfrm>
            <a:off x="5773762" y="1913626"/>
            <a:ext cx="2357827" cy="646331"/>
          </a:xfrm>
          <a:prstGeom prst="rect">
            <a:avLst/>
          </a:prstGeom>
          <a:noFill/>
          <a:ln>
            <a:noFill/>
          </a:ln>
        </p:spPr>
        <p:txBody>
          <a:bodyPr wrap="square" rtlCol="0">
            <a:spAutoFit/>
          </a:bodyPr>
          <a:lstStyle/>
          <a:p>
            <a:r>
              <a:rPr lang="en-US" dirty="0"/>
              <a:t>Application identifier</a:t>
            </a:r>
          </a:p>
          <a:p>
            <a:pPr marL="285750" indent="-285750">
              <a:buFont typeface="Arial" panose="020B0604020202020204" pitchFamily="34" charset="0"/>
              <a:buChar char="•"/>
            </a:pPr>
            <a:endParaRPr lang="en-US" dirty="0"/>
          </a:p>
        </p:txBody>
      </p:sp>
      <p:pic>
        <p:nvPicPr>
          <p:cNvPr id="19" name="Picture 18">
            <a:extLst>
              <a:ext uri="{FF2B5EF4-FFF2-40B4-BE49-F238E27FC236}">
                <a16:creationId xmlns:a16="http://schemas.microsoft.com/office/drawing/2014/main" id="{7E550575-0B48-460B-9484-EE5210C98682}"/>
              </a:ext>
            </a:extLst>
          </p:cNvPr>
          <p:cNvPicPr>
            <a:picLocks noChangeAspect="1"/>
          </p:cNvPicPr>
          <p:nvPr/>
        </p:nvPicPr>
        <p:blipFill>
          <a:blip r:embed="rId5"/>
          <a:stretch>
            <a:fillRect/>
          </a:stretch>
        </p:blipFill>
        <p:spPr>
          <a:xfrm>
            <a:off x="8781691" y="2314454"/>
            <a:ext cx="2572109" cy="714475"/>
          </a:xfrm>
          <a:prstGeom prst="rect">
            <a:avLst/>
          </a:prstGeom>
        </p:spPr>
      </p:pic>
      <p:pic>
        <p:nvPicPr>
          <p:cNvPr id="20" name="Picture 19">
            <a:extLst>
              <a:ext uri="{FF2B5EF4-FFF2-40B4-BE49-F238E27FC236}">
                <a16:creationId xmlns:a16="http://schemas.microsoft.com/office/drawing/2014/main" id="{F48DB8F6-D326-4C7E-AEEF-89B61E19CAA1}"/>
              </a:ext>
            </a:extLst>
          </p:cNvPr>
          <p:cNvPicPr>
            <a:picLocks noChangeAspect="1"/>
          </p:cNvPicPr>
          <p:nvPr/>
        </p:nvPicPr>
        <p:blipFill>
          <a:blip r:embed="rId6"/>
          <a:stretch>
            <a:fillRect/>
          </a:stretch>
        </p:blipFill>
        <p:spPr>
          <a:xfrm>
            <a:off x="6096000" y="2294167"/>
            <a:ext cx="1679319" cy="1344361"/>
          </a:xfrm>
          <a:prstGeom prst="rect">
            <a:avLst/>
          </a:prstGeom>
        </p:spPr>
      </p:pic>
      <p:sp>
        <p:nvSpPr>
          <p:cNvPr id="21" name="TextBox 20">
            <a:extLst>
              <a:ext uri="{FF2B5EF4-FFF2-40B4-BE49-F238E27FC236}">
                <a16:creationId xmlns:a16="http://schemas.microsoft.com/office/drawing/2014/main" id="{118F7669-2956-4944-8F46-1DA8C379D6CB}"/>
              </a:ext>
            </a:extLst>
          </p:cNvPr>
          <p:cNvSpPr txBox="1"/>
          <p:nvPr/>
        </p:nvSpPr>
        <p:spPr>
          <a:xfrm>
            <a:off x="838200" y="3912708"/>
            <a:ext cx="3765303" cy="646331"/>
          </a:xfrm>
          <a:prstGeom prst="rect">
            <a:avLst/>
          </a:prstGeom>
          <a:noFill/>
          <a:ln>
            <a:noFill/>
          </a:ln>
        </p:spPr>
        <p:txBody>
          <a:bodyPr wrap="square" rtlCol="0">
            <a:spAutoFit/>
          </a:bodyPr>
          <a:lstStyle>
            <a:defPPr>
              <a:defRPr lang="en-US"/>
            </a:defPPr>
          </a:lstStyle>
          <a:p>
            <a:r>
              <a:rPr lang="en-US" dirty="0"/>
              <a:t>Non -Human Readable Interpretation (HRI)</a:t>
            </a:r>
            <a:endParaRPr lang="en-ZA" dirty="0"/>
          </a:p>
        </p:txBody>
      </p:sp>
      <p:pic>
        <p:nvPicPr>
          <p:cNvPr id="31" name="Picture 30">
            <a:extLst>
              <a:ext uri="{FF2B5EF4-FFF2-40B4-BE49-F238E27FC236}">
                <a16:creationId xmlns:a16="http://schemas.microsoft.com/office/drawing/2014/main" id="{6FCCC9AE-F0C8-49C3-AB22-EE3737D736FE}"/>
              </a:ext>
            </a:extLst>
          </p:cNvPr>
          <p:cNvPicPr>
            <a:picLocks noChangeAspect="1"/>
          </p:cNvPicPr>
          <p:nvPr/>
        </p:nvPicPr>
        <p:blipFill>
          <a:blip r:embed="rId7"/>
          <a:stretch>
            <a:fillRect/>
          </a:stretch>
        </p:blipFill>
        <p:spPr>
          <a:xfrm>
            <a:off x="1304798" y="4593791"/>
            <a:ext cx="2167220" cy="1427510"/>
          </a:xfrm>
          <a:prstGeom prst="rect">
            <a:avLst/>
          </a:prstGeom>
        </p:spPr>
      </p:pic>
      <p:sp>
        <p:nvSpPr>
          <p:cNvPr id="32" name="TextBox 31">
            <a:extLst>
              <a:ext uri="{FF2B5EF4-FFF2-40B4-BE49-F238E27FC236}">
                <a16:creationId xmlns:a16="http://schemas.microsoft.com/office/drawing/2014/main" id="{34DB0715-EBB4-45A1-9EF1-36DA1B394754}"/>
              </a:ext>
            </a:extLst>
          </p:cNvPr>
          <p:cNvSpPr txBox="1"/>
          <p:nvPr/>
        </p:nvSpPr>
        <p:spPr>
          <a:xfrm>
            <a:off x="4603503" y="3912707"/>
            <a:ext cx="3852128" cy="646331"/>
          </a:xfrm>
          <a:prstGeom prst="rect">
            <a:avLst/>
          </a:prstGeom>
          <a:noFill/>
          <a:ln>
            <a:noFill/>
          </a:ln>
        </p:spPr>
        <p:txBody>
          <a:bodyPr wrap="square" rtlCol="0">
            <a:spAutoFit/>
          </a:bodyPr>
          <a:lstStyle/>
          <a:p>
            <a:r>
              <a:rPr lang="en-US" dirty="0"/>
              <a:t>GTIN-14 (Global trade item number)</a:t>
            </a:r>
          </a:p>
          <a:p>
            <a:pPr marL="285750" indent="-285750">
              <a:buFont typeface="Arial" panose="020B0604020202020204" pitchFamily="34" charset="0"/>
              <a:buChar char="•"/>
            </a:pPr>
            <a:endParaRPr lang="en-US" dirty="0"/>
          </a:p>
        </p:txBody>
      </p:sp>
      <p:pic>
        <p:nvPicPr>
          <p:cNvPr id="33" name="Picture 32">
            <a:extLst>
              <a:ext uri="{FF2B5EF4-FFF2-40B4-BE49-F238E27FC236}">
                <a16:creationId xmlns:a16="http://schemas.microsoft.com/office/drawing/2014/main" id="{8F749A34-E297-49BA-8D29-41EC44CBFD68}"/>
              </a:ext>
            </a:extLst>
          </p:cNvPr>
          <p:cNvPicPr>
            <a:picLocks noChangeAspect="1"/>
          </p:cNvPicPr>
          <p:nvPr/>
        </p:nvPicPr>
        <p:blipFill>
          <a:blip r:embed="rId8"/>
          <a:stretch>
            <a:fillRect/>
          </a:stretch>
        </p:blipFill>
        <p:spPr>
          <a:xfrm>
            <a:off x="4799626" y="4451543"/>
            <a:ext cx="2970985" cy="834427"/>
          </a:xfrm>
          <a:prstGeom prst="rect">
            <a:avLst/>
          </a:prstGeom>
        </p:spPr>
      </p:pic>
      <p:sp>
        <p:nvSpPr>
          <p:cNvPr id="34" name="TextBox 33">
            <a:extLst>
              <a:ext uri="{FF2B5EF4-FFF2-40B4-BE49-F238E27FC236}">
                <a16:creationId xmlns:a16="http://schemas.microsoft.com/office/drawing/2014/main" id="{FBEB1FF5-7835-4F87-9FAE-3BDCBC94E96B}"/>
              </a:ext>
            </a:extLst>
          </p:cNvPr>
          <p:cNvSpPr txBox="1"/>
          <p:nvPr/>
        </p:nvSpPr>
        <p:spPr>
          <a:xfrm>
            <a:off x="8436620" y="3901976"/>
            <a:ext cx="2917180" cy="646331"/>
          </a:xfrm>
          <a:prstGeom prst="rect">
            <a:avLst/>
          </a:prstGeom>
          <a:noFill/>
          <a:ln>
            <a:noFill/>
          </a:ln>
        </p:spPr>
        <p:txBody>
          <a:bodyPr wrap="square" rtlCol="0">
            <a:spAutoFit/>
          </a:bodyPr>
          <a:lstStyle/>
          <a:p>
            <a:r>
              <a:rPr lang="en-US" dirty="0"/>
              <a:t>Serial shipper container code</a:t>
            </a:r>
          </a:p>
          <a:p>
            <a:pPr marL="285750" indent="-285750">
              <a:buFont typeface="Arial" panose="020B0604020202020204" pitchFamily="34" charset="0"/>
              <a:buChar char="•"/>
            </a:pPr>
            <a:endParaRPr lang="en-US" dirty="0"/>
          </a:p>
        </p:txBody>
      </p:sp>
      <p:sp>
        <p:nvSpPr>
          <p:cNvPr id="36" name="TextBox 35">
            <a:extLst>
              <a:ext uri="{FF2B5EF4-FFF2-40B4-BE49-F238E27FC236}">
                <a16:creationId xmlns:a16="http://schemas.microsoft.com/office/drawing/2014/main" id="{92E3D505-200E-4932-8CD5-344E056E207E}"/>
              </a:ext>
            </a:extLst>
          </p:cNvPr>
          <p:cNvSpPr txBox="1"/>
          <p:nvPr/>
        </p:nvSpPr>
        <p:spPr>
          <a:xfrm>
            <a:off x="3493735" y="1918661"/>
            <a:ext cx="2357827" cy="646331"/>
          </a:xfrm>
          <a:prstGeom prst="rect">
            <a:avLst/>
          </a:prstGeom>
          <a:noFill/>
          <a:ln>
            <a:noFill/>
          </a:ln>
        </p:spPr>
        <p:txBody>
          <a:bodyPr wrap="square" rtlCol="0">
            <a:spAutoFit/>
          </a:bodyPr>
          <a:lstStyle/>
          <a:p>
            <a:r>
              <a:rPr lang="en-US" dirty="0"/>
              <a:t>GS1-128 barcode</a:t>
            </a:r>
          </a:p>
          <a:p>
            <a:pPr marL="285750" indent="-285750">
              <a:buFont typeface="Arial" panose="020B0604020202020204" pitchFamily="34" charset="0"/>
              <a:buChar char="•"/>
            </a:pPr>
            <a:endParaRPr lang="en-US" dirty="0"/>
          </a:p>
        </p:txBody>
      </p:sp>
      <p:pic>
        <p:nvPicPr>
          <p:cNvPr id="40" name="Picture 39">
            <a:extLst>
              <a:ext uri="{FF2B5EF4-FFF2-40B4-BE49-F238E27FC236}">
                <a16:creationId xmlns:a16="http://schemas.microsoft.com/office/drawing/2014/main" id="{B0B5A859-0B37-4DE7-AF0C-FD51D3F96D4F}"/>
              </a:ext>
            </a:extLst>
          </p:cNvPr>
          <p:cNvPicPr>
            <a:picLocks noChangeAspect="1"/>
          </p:cNvPicPr>
          <p:nvPr/>
        </p:nvPicPr>
        <p:blipFill>
          <a:blip r:embed="rId9"/>
          <a:stretch>
            <a:fillRect/>
          </a:stretch>
        </p:blipFill>
        <p:spPr>
          <a:xfrm>
            <a:off x="8815650" y="4400172"/>
            <a:ext cx="2311493" cy="1715517"/>
          </a:xfrm>
          <a:prstGeom prst="rect">
            <a:avLst/>
          </a:prstGeom>
        </p:spPr>
      </p:pic>
      <p:pic>
        <p:nvPicPr>
          <p:cNvPr id="41" name="Picture 40">
            <a:extLst>
              <a:ext uri="{FF2B5EF4-FFF2-40B4-BE49-F238E27FC236}">
                <a16:creationId xmlns:a16="http://schemas.microsoft.com/office/drawing/2014/main" id="{309E3C4B-D7A6-4375-8DA6-13F13981F517}"/>
              </a:ext>
            </a:extLst>
          </p:cNvPr>
          <p:cNvPicPr>
            <a:picLocks noChangeAspect="1"/>
          </p:cNvPicPr>
          <p:nvPr/>
        </p:nvPicPr>
        <p:blipFill>
          <a:blip r:embed="rId10"/>
          <a:stretch>
            <a:fillRect/>
          </a:stretch>
        </p:blipFill>
        <p:spPr>
          <a:xfrm>
            <a:off x="3753541" y="2432665"/>
            <a:ext cx="1469109" cy="672039"/>
          </a:xfrm>
          <a:prstGeom prst="rect">
            <a:avLst/>
          </a:prstGeom>
        </p:spPr>
      </p:pic>
    </p:spTree>
    <p:extLst>
      <p:ext uri="{BB962C8B-B14F-4D97-AF65-F5344CB8AC3E}">
        <p14:creationId xmlns:p14="http://schemas.microsoft.com/office/powerpoint/2010/main" val="439928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9F58A2-81FC-42D9-BD79-B2092C286037}"/>
              </a:ext>
            </a:extLst>
          </p:cNvPr>
          <p:cNvPicPr>
            <a:picLocks noChangeAspect="1"/>
          </p:cNvPicPr>
          <p:nvPr/>
        </p:nvPicPr>
        <p:blipFill>
          <a:blip r:embed="rId3"/>
          <a:stretch>
            <a:fillRect/>
          </a:stretch>
        </p:blipFill>
        <p:spPr>
          <a:xfrm>
            <a:off x="-1" y="3447"/>
            <a:ext cx="12192001" cy="6858001"/>
          </a:xfrm>
          <a:prstGeom prst="rect">
            <a:avLst/>
          </a:prstGeom>
        </p:spPr>
      </p:pic>
      <p:sp>
        <p:nvSpPr>
          <p:cNvPr id="3" name="Title 1">
            <a:extLst>
              <a:ext uri="{FF2B5EF4-FFF2-40B4-BE49-F238E27FC236}">
                <a16:creationId xmlns:a16="http://schemas.microsoft.com/office/drawing/2014/main" id="{5696466D-4B36-4453-B43B-9BCB53F5A4F5}"/>
              </a:ext>
            </a:extLst>
          </p:cNvPr>
          <p:cNvSpPr txBox="1">
            <a:spLocks/>
          </p:cNvSpPr>
          <p:nvPr/>
        </p:nvSpPr>
        <p:spPr>
          <a:xfrm>
            <a:off x="838200" y="731520"/>
            <a:ext cx="10515600" cy="9591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ZA" dirty="0"/>
              <a:t>NBI’s APPROACH</a:t>
            </a:r>
          </a:p>
        </p:txBody>
      </p:sp>
      <p:pic>
        <p:nvPicPr>
          <p:cNvPr id="2" name="Picture 1">
            <a:extLst>
              <a:ext uri="{FF2B5EF4-FFF2-40B4-BE49-F238E27FC236}">
                <a16:creationId xmlns:a16="http://schemas.microsoft.com/office/drawing/2014/main" id="{8F4F69CD-BF87-488C-ADF0-307D23D1D41A}"/>
              </a:ext>
            </a:extLst>
          </p:cNvPr>
          <p:cNvPicPr>
            <a:picLocks noChangeAspect="1"/>
          </p:cNvPicPr>
          <p:nvPr/>
        </p:nvPicPr>
        <p:blipFill>
          <a:blip r:embed="rId4"/>
          <a:stretch>
            <a:fillRect/>
          </a:stretch>
        </p:blipFill>
        <p:spPr>
          <a:xfrm>
            <a:off x="290288" y="2499444"/>
            <a:ext cx="1452835" cy="2426242"/>
          </a:xfrm>
          <a:prstGeom prst="rect">
            <a:avLst/>
          </a:prstGeom>
        </p:spPr>
      </p:pic>
      <p:pic>
        <p:nvPicPr>
          <p:cNvPr id="6" name="Picture 5">
            <a:extLst>
              <a:ext uri="{FF2B5EF4-FFF2-40B4-BE49-F238E27FC236}">
                <a16:creationId xmlns:a16="http://schemas.microsoft.com/office/drawing/2014/main" id="{9119991E-69C6-4E09-8FA1-62D9B964C34A}"/>
              </a:ext>
            </a:extLst>
          </p:cNvPr>
          <p:cNvPicPr>
            <a:picLocks noChangeAspect="1"/>
          </p:cNvPicPr>
          <p:nvPr/>
        </p:nvPicPr>
        <p:blipFill>
          <a:blip r:embed="rId5"/>
          <a:stretch>
            <a:fillRect/>
          </a:stretch>
        </p:blipFill>
        <p:spPr>
          <a:xfrm>
            <a:off x="2033411" y="3229758"/>
            <a:ext cx="1743124" cy="2426242"/>
          </a:xfrm>
          <a:prstGeom prst="rect">
            <a:avLst/>
          </a:prstGeom>
        </p:spPr>
      </p:pic>
      <p:pic>
        <p:nvPicPr>
          <p:cNvPr id="7" name="Picture 6">
            <a:extLst>
              <a:ext uri="{FF2B5EF4-FFF2-40B4-BE49-F238E27FC236}">
                <a16:creationId xmlns:a16="http://schemas.microsoft.com/office/drawing/2014/main" id="{A241CFB4-5339-40BC-A6CF-D146D5978B55}"/>
              </a:ext>
            </a:extLst>
          </p:cNvPr>
          <p:cNvPicPr>
            <a:picLocks noChangeAspect="1"/>
          </p:cNvPicPr>
          <p:nvPr/>
        </p:nvPicPr>
        <p:blipFill>
          <a:blip r:embed="rId6"/>
          <a:stretch>
            <a:fillRect/>
          </a:stretch>
        </p:blipFill>
        <p:spPr>
          <a:xfrm>
            <a:off x="4197589" y="4094340"/>
            <a:ext cx="2059795" cy="1726166"/>
          </a:xfrm>
          <a:prstGeom prst="rect">
            <a:avLst/>
          </a:prstGeom>
        </p:spPr>
      </p:pic>
      <p:sp>
        <p:nvSpPr>
          <p:cNvPr id="11" name="TextBox 10">
            <a:extLst>
              <a:ext uri="{FF2B5EF4-FFF2-40B4-BE49-F238E27FC236}">
                <a16:creationId xmlns:a16="http://schemas.microsoft.com/office/drawing/2014/main" id="{D2430BA6-E584-4725-A350-F8B2D5B6E25C}"/>
              </a:ext>
            </a:extLst>
          </p:cNvPr>
          <p:cNvSpPr txBox="1"/>
          <p:nvPr/>
        </p:nvSpPr>
        <p:spPr>
          <a:xfrm>
            <a:off x="290288" y="1713366"/>
            <a:ext cx="8670832" cy="461665"/>
          </a:xfrm>
          <a:prstGeom prst="rect">
            <a:avLst/>
          </a:prstGeom>
          <a:noFill/>
        </p:spPr>
        <p:txBody>
          <a:bodyPr wrap="square" rtlCol="0">
            <a:spAutoFit/>
          </a:bodyPr>
          <a:lstStyle/>
          <a:p>
            <a:r>
              <a:rPr lang="en-ZA" sz="2400" b="1" dirty="0"/>
              <a:t>#2 Determine the different levels of packaging (packing hierarchy)</a:t>
            </a:r>
          </a:p>
        </p:txBody>
      </p:sp>
      <p:sp>
        <p:nvSpPr>
          <p:cNvPr id="12" name="TextBox 11">
            <a:extLst>
              <a:ext uri="{FF2B5EF4-FFF2-40B4-BE49-F238E27FC236}">
                <a16:creationId xmlns:a16="http://schemas.microsoft.com/office/drawing/2014/main" id="{05F130F9-4E1F-45D9-B4D4-DF2023061D8C}"/>
              </a:ext>
            </a:extLst>
          </p:cNvPr>
          <p:cNvSpPr txBox="1"/>
          <p:nvPr/>
        </p:nvSpPr>
        <p:spPr>
          <a:xfrm>
            <a:off x="1743123" y="2513335"/>
            <a:ext cx="6467072" cy="369332"/>
          </a:xfrm>
          <a:prstGeom prst="rect">
            <a:avLst/>
          </a:prstGeom>
          <a:noFill/>
        </p:spPr>
        <p:txBody>
          <a:bodyPr wrap="square" rtlCol="0">
            <a:spAutoFit/>
          </a:bodyPr>
          <a:lstStyle/>
          <a:p>
            <a:r>
              <a:rPr lang="en-ZA" dirty="0"/>
              <a:t>Primary pack (product in direct contact with the container)</a:t>
            </a:r>
          </a:p>
        </p:txBody>
      </p:sp>
      <p:sp>
        <p:nvSpPr>
          <p:cNvPr id="13" name="TextBox 12">
            <a:extLst>
              <a:ext uri="{FF2B5EF4-FFF2-40B4-BE49-F238E27FC236}">
                <a16:creationId xmlns:a16="http://schemas.microsoft.com/office/drawing/2014/main" id="{F1977F69-5331-468E-AFA8-41AAFD045CCC}"/>
              </a:ext>
            </a:extLst>
          </p:cNvPr>
          <p:cNvSpPr txBox="1"/>
          <p:nvPr/>
        </p:nvSpPr>
        <p:spPr>
          <a:xfrm>
            <a:off x="3776534" y="3229758"/>
            <a:ext cx="6467072" cy="369332"/>
          </a:xfrm>
          <a:prstGeom prst="rect">
            <a:avLst/>
          </a:prstGeom>
          <a:noFill/>
        </p:spPr>
        <p:txBody>
          <a:bodyPr wrap="square" rtlCol="0">
            <a:spAutoFit/>
          </a:bodyPr>
          <a:lstStyle/>
          <a:p>
            <a:r>
              <a:rPr lang="en-ZA" dirty="0"/>
              <a:t>Secondary pack (primary pack in contact with carton)</a:t>
            </a:r>
          </a:p>
        </p:txBody>
      </p:sp>
      <p:sp>
        <p:nvSpPr>
          <p:cNvPr id="15" name="TextBox 14">
            <a:extLst>
              <a:ext uri="{FF2B5EF4-FFF2-40B4-BE49-F238E27FC236}">
                <a16:creationId xmlns:a16="http://schemas.microsoft.com/office/drawing/2014/main" id="{5D79DEBB-418C-46B6-8A66-AE758FCBBD5B}"/>
              </a:ext>
            </a:extLst>
          </p:cNvPr>
          <p:cNvSpPr txBox="1"/>
          <p:nvPr/>
        </p:nvSpPr>
        <p:spPr>
          <a:xfrm>
            <a:off x="6362356" y="4154335"/>
            <a:ext cx="5315294" cy="369332"/>
          </a:xfrm>
          <a:prstGeom prst="rect">
            <a:avLst/>
          </a:prstGeom>
          <a:noFill/>
        </p:spPr>
        <p:txBody>
          <a:bodyPr wrap="square" rtlCol="0">
            <a:spAutoFit/>
          </a:bodyPr>
          <a:lstStyle/>
          <a:p>
            <a:r>
              <a:rPr lang="en-ZA" dirty="0"/>
              <a:t>Tertiary pack (carton in contact with shipper)</a:t>
            </a:r>
          </a:p>
        </p:txBody>
      </p:sp>
    </p:spTree>
    <p:extLst>
      <p:ext uri="{BB962C8B-B14F-4D97-AF65-F5344CB8AC3E}">
        <p14:creationId xmlns:p14="http://schemas.microsoft.com/office/powerpoint/2010/main" val="3826718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9F58A2-81FC-42D9-BD79-B2092C286037}"/>
              </a:ext>
            </a:extLst>
          </p:cNvPr>
          <p:cNvPicPr>
            <a:picLocks noChangeAspect="1"/>
          </p:cNvPicPr>
          <p:nvPr/>
        </p:nvPicPr>
        <p:blipFill>
          <a:blip r:embed="rId3"/>
          <a:stretch>
            <a:fillRect/>
          </a:stretch>
        </p:blipFill>
        <p:spPr>
          <a:xfrm>
            <a:off x="0" y="0"/>
            <a:ext cx="12380913" cy="6918124"/>
          </a:xfrm>
          <a:prstGeom prst="rect">
            <a:avLst/>
          </a:prstGeom>
        </p:spPr>
      </p:pic>
      <p:sp>
        <p:nvSpPr>
          <p:cNvPr id="3" name="Title 1">
            <a:extLst>
              <a:ext uri="{FF2B5EF4-FFF2-40B4-BE49-F238E27FC236}">
                <a16:creationId xmlns:a16="http://schemas.microsoft.com/office/drawing/2014/main" id="{5696466D-4B36-4453-B43B-9BCB53F5A4F5}"/>
              </a:ext>
            </a:extLst>
          </p:cNvPr>
          <p:cNvSpPr txBox="1">
            <a:spLocks/>
          </p:cNvSpPr>
          <p:nvPr/>
        </p:nvSpPr>
        <p:spPr>
          <a:xfrm>
            <a:off x="838200" y="731520"/>
            <a:ext cx="10515600" cy="9591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ZA" dirty="0"/>
              <a:t>NBI’s APPROACH</a:t>
            </a:r>
          </a:p>
        </p:txBody>
      </p:sp>
      <p:pic>
        <p:nvPicPr>
          <p:cNvPr id="6" name="Picture 5">
            <a:extLst>
              <a:ext uri="{FF2B5EF4-FFF2-40B4-BE49-F238E27FC236}">
                <a16:creationId xmlns:a16="http://schemas.microsoft.com/office/drawing/2014/main" id="{9119991E-69C6-4E09-8FA1-62D9B964C34A}"/>
              </a:ext>
            </a:extLst>
          </p:cNvPr>
          <p:cNvPicPr>
            <a:picLocks noChangeAspect="1"/>
          </p:cNvPicPr>
          <p:nvPr/>
        </p:nvPicPr>
        <p:blipFill>
          <a:blip r:embed="rId4"/>
          <a:stretch>
            <a:fillRect/>
          </a:stretch>
        </p:blipFill>
        <p:spPr>
          <a:xfrm>
            <a:off x="2877332" y="3782317"/>
            <a:ext cx="1356211" cy="1887700"/>
          </a:xfrm>
          <a:prstGeom prst="rect">
            <a:avLst/>
          </a:prstGeom>
        </p:spPr>
      </p:pic>
      <p:pic>
        <p:nvPicPr>
          <p:cNvPr id="7" name="Picture 6">
            <a:extLst>
              <a:ext uri="{FF2B5EF4-FFF2-40B4-BE49-F238E27FC236}">
                <a16:creationId xmlns:a16="http://schemas.microsoft.com/office/drawing/2014/main" id="{A241CFB4-5339-40BC-A6CF-D146D5978B55}"/>
              </a:ext>
            </a:extLst>
          </p:cNvPr>
          <p:cNvPicPr>
            <a:picLocks noChangeAspect="1"/>
          </p:cNvPicPr>
          <p:nvPr/>
        </p:nvPicPr>
        <p:blipFill>
          <a:blip r:embed="rId5"/>
          <a:stretch>
            <a:fillRect/>
          </a:stretch>
        </p:blipFill>
        <p:spPr>
          <a:xfrm>
            <a:off x="5315395" y="3751563"/>
            <a:ext cx="2325120" cy="1948516"/>
          </a:xfrm>
          <a:prstGeom prst="rect">
            <a:avLst/>
          </a:prstGeom>
        </p:spPr>
      </p:pic>
      <p:sp>
        <p:nvSpPr>
          <p:cNvPr id="11" name="TextBox 10">
            <a:extLst>
              <a:ext uri="{FF2B5EF4-FFF2-40B4-BE49-F238E27FC236}">
                <a16:creationId xmlns:a16="http://schemas.microsoft.com/office/drawing/2014/main" id="{D2430BA6-E584-4725-A350-F8B2D5B6E25C}"/>
              </a:ext>
            </a:extLst>
          </p:cNvPr>
          <p:cNvSpPr txBox="1"/>
          <p:nvPr/>
        </p:nvSpPr>
        <p:spPr>
          <a:xfrm>
            <a:off x="333229" y="1800535"/>
            <a:ext cx="9964332" cy="461665"/>
          </a:xfrm>
          <a:prstGeom prst="rect">
            <a:avLst/>
          </a:prstGeom>
          <a:noFill/>
        </p:spPr>
        <p:txBody>
          <a:bodyPr wrap="square" rtlCol="0">
            <a:spAutoFit/>
          </a:bodyPr>
          <a:lstStyle/>
          <a:p>
            <a:r>
              <a:rPr lang="en-ZA" sz="2400" b="1" dirty="0"/>
              <a:t>#3 Identify which items are TRADE ITEMS and/or LOGISTICS UNITS</a:t>
            </a:r>
          </a:p>
        </p:txBody>
      </p:sp>
      <p:sp>
        <p:nvSpPr>
          <p:cNvPr id="5" name="Rectangle 4">
            <a:extLst>
              <a:ext uri="{FF2B5EF4-FFF2-40B4-BE49-F238E27FC236}">
                <a16:creationId xmlns:a16="http://schemas.microsoft.com/office/drawing/2014/main" id="{C7EC8E99-3ED6-47B6-8EEB-004CEC0B79DE}"/>
              </a:ext>
            </a:extLst>
          </p:cNvPr>
          <p:cNvSpPr/>
          <p:nvPr/>
        </p:nvSpPr>
        <p:spPr>
          <a:xfrm>
            <a:off x="272298" y="2435545"/>
            <a:ext cx="11283975" cy="1107996"/>
          </a:xfrm>
          <a:prstGeom prst="rect">
            <a:avLst/>
          </a:prstGeom>
        </p:spPr>
        <p:txBody>
          <a:bodyPr wrap="square">
            <a:spAutoFit/>
          </a:bodyPr>
          <a:lstStyle/>
          <a:p>
            <a:pPr marL="285750" indent="-285750">
              <a:buFont typeface="Arial" panose="020B0604020202020204" pitchFamily="34" charset="0"/>
              <a:buChar char="•"/>
            </a:pPr>
            <a:r>
              <a:rPr lang="en-US" dirty="0"/>
              <a:t>TRADE ITEM: Any item upon which may be </a:t>
            </a:r>
            <a:r>
              <a:rPr lang="en-US" sz="2400" b="1" dirty="0"/>
              <a:t>priced, ordered or invoiced </a:t>
            </a:r>
            <a:r>
              <a:rPr lang="en-US" dirty="0"/>
              <a:t>at any point in the supply chain</a:t>
            </a:r>
          </a:p>
          <a:p>
            <a:pPr marL="285750" indent="-285750">
              <a:buFont typeface="Arial" panose="020B0604020202020204" pitchFamily="34" charset="0"/>
              <a:buChar char="•"/>
            </a:pPr>
            <a:r>
              <a:rPr lang="en-US" dirty="0"/>
              <a:t>LOGISTICS UNIT: Any item established for </a:t>
            </a:r>
            <a:r>
              <a:rPr lang="en-US" sz="2400" b="1" dirty="0"/>
              <a:t>transport/storage </a:t>
            </a:r>
            <a:r>
              <a:rPr lang="en-US" dirty="0"/>
              <a:t>which will be managed through the supply chain</a:t>
            </a:r>
          </a:p>
          <a:p>
            <a:pPr marL="285750" indent="-285750">
              <a:buFont typeface="Arial" panose="020B0604020202020204" pitchFamily="34" charset="0"/>
              <a:buChar char="•"/>
            </a:pPr>
            <a:r>
              <a:rPr lang="en-US" dirty="0"/>
              <a:t>A LOGISTICS ITEM may also be a TRADE ITEM</a:t>
            </a:r>
            <a:endParaRPr lang="en-ZA" dirty="0"/>
          </a:p>
        </p:txBody>
      </p:sp>
      <p:pic>
        <p:nvPicPr>
          <p:cNvPr id="8" name="Picture 7">
            <a:extLst>
              <a:ext uri="{FF2B5EF4-FFF2-40B4-BE49-F238E27FC236}">
                <a16:creationId xmlns:a16="http://schemas.microsoft.com/office/drawing/2014/main" id="{BF2B285B-B33D-44EA-AD63-7B597BDFD5DD}"/>
              </a:ext>
            </a:extLst>
          </p:cNvPr>
          <p:cNvPicPr>
            <a:picLocks noChangeAspect="1"/>
          </p:cNvPicPr>
          <p:nvPr/>
        </p:nvPicPr>
        <p:blipFill>
          <a:blip r:embed="rId6"/>
          <a:stretch>
            <a:fillRect/>
          </a:stretch>
        </p:blipFill>
        <p:spPr>
          <a:xfrm>
            <a:off x="8667985" y="3782318"/>
            <a:ext cx="1613896" cy="1887700"/>
          </a:xfrm>
          <a:prstGeom prst="rect">
            <a:avLst/>
          </a:prstGeom>
        </p:spPr>
      </p:pic>
      <p:sp>
        <p:nvSpPr>
          <p:cNvPr id="14" name="Rectangle 13">
            <a:extLst>
              <a:ext uri="{FF2B5EF4-FFF2-40B4-BE49-F238E27FC236}">
                <a16:creationId xmlns:a16="http://schemas.microsoft.com/office/drawing/2014/main" id="{D61315A9-C546-423B-888E-5A827DE09886}"/>
              </a:ext>
            </a:extLst>
          </p:cNvPr>
          <p:cNvSpPr/>
          <p:nvPr/>
        </p:nvSpPr>
        <p:spPr>
          <a:xfrm>
            <a:off x="2877332" y="5849481"/>
            <a:ext cx="1610718" cy="553998"/>
          </a:xfrm>
          <a:prstGeom prst="rect">
            <a:avLst/>
          </a:prstGeom>
        </p:spPr>
        <p:txBody>
          <a:bodyPr wrap="square">
            <a:spAutoFit/>
          </a:bodyPr>
          <a:lstStyle/>
          <a:p>
            <a:r>
              <a:rPr lang="en-US" dirty="0"/>
              <a:t>Single unit </a:t>
            </a:r>
          </a:p>
          <a:p>
            <a:r>
              <a:rPr lang="en-US" sz="1200" dirty="0"/>
              <a:t>NBI’s trade item</a:t>
            </a:r>
            <a:endParaRPr lang="en-ZA" dirty="0"/>
          </a:p>
        </p:txBody>
      </p:sp>
      <p:sp>
        <p:nvSpPr>
          <p:cNvPr id="16" name="Rectangle 15">
            <a:extLst>
              <a:ext uri="{FF2B5EF4-FFF2-40B4-BE49-F238E27FC236}">
                <a16:creationId xmlns:a16="http://schemas.microsoft.com/office/drawing/2014/main" id="{EEAC38E1-5CB8-430C-93AB-E09A4FEC0953}"/>
              </a:ext>
            </a:extLst>
          </p:cNvPr>
          <p:cNvSpPr/>
          <p:nvPr/>
        </p:nvSpPr>
        <p:spPr>
          <a:xfrm>
            <a:off x="5846199" y="5849481"/>
            <a:ext cx="1522411" cy="553998"/>
          </a:xfrm>
          <a:prstGeom prst="rect">
            <a:avLst/>
          </a:prstGeom>
        </p:spPr>
        <p:txBody>
          <a:bodyPr wrap="square">
            <a:spAutoFit/>
          </a:bodyPr>
          <a:lstStyle/>
          <a:p>
            <a:r>
              <a:rPr lang="en-US" dirty="0"/>
              <a:t>Shipper/case</a:t>
            </a:r>
          </a:p>
          <a:p>
            <a:r>
              <a:rPr lang="en-US" sz="1200" dirty="0"/>
              <a:t>NBI’s Logistics unit</a:t>
            </a:r>
            <a:endParaRPr lang="en-ZA" sz="1200" dirty="0"/>
          </a:p>
        </p:txBody>
      </p:sp>
      <p:sp>
        <p:nvSpPr>
          <p:cNvPr id="17" name="Rectangle 16">
            <a:extLst>
              <a:ext uri="{FF2B5EF4-FFF2-40B4-BE49-F238E27FC236}">
                <a16:creationId xmlns:a16="http://schemas.microsoft.com/office/drawing/2014/main" id="{2E4FFEFC-16A2-48BF-A35A-8F880823F673}"/>
              </a:ext>
            </a:extLst>
          </p:cNvPr>
          <p:cNvSpPr/>
          <p:nvPr/>
        </p:nvSpPr>
        <p:spPr>
          <a:xfrm>
            <a:off x="9165012" y="5849481"/>
            <a:ext cx="1150750" cy="369332"/>
          </a:xfrm>
          <a:prstGeom prst="rect">
            <a:avLst/>
          </a:prstGeom>
        </p:spPr>
        <p:txBody>
          <a:bodyPr wrap="square">
            <a:spAutoFit/>
          </a:bodyPr>
          <a:lstStyle/>
          <a:p>
            <a:r>
              <a:rPr lang="en-US" dirty="0"/>
              <a:t>Pallet</a:t>
            </a:r>
            <a:endParaRPr lang="en-ZA" dirty="0"/>
          </a:p>
        </p:txBody>
      </p:sp>
    </p:spTree>
    <p:extLst>
      <p:ext uri="{BB962C8B-B14F-4D97-AF65-F5344CB8AC3E}">
        <p14:creationId xmlns:p14="http://schemas.microsoft.com/office/powerpoint/2010/main" val="3635686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9F58A2-81FC-42D9-BD79-B2092C286037}"/>
              </a:ext>
            </a:extLst>
          </p:cNvPr>
          <p:cNvPicPr>
            <a:picLocks noChangeAspect="1"/>
          </p:cNvPicPr>
          <p:nvPr/>
        </p:nvPicPr>
        <p:blipFill>
          <a:blip r:embed="rId3"/>
          <a:stretch>
            <a:fillRect/>
          </a:stretch>
        </p:blipFill>
        <p:spPr>
          <a:xfrm>
            <a:off x="-1" y="-9704"/>
            <a:ext cx="12192001" cy="6918124"/>
          </a:xfrm>
          <a:prstGeom prst="rect">
            <a:avLst/>
          </a:prstGeom>
        </p:spPr>
      </p:pic>
      <p:sp>
        <p:nvSpPr>
          <p:cNvPr id="3" name="Title 1">
            <a:extLst>
              <a:ext uri="{FF2B5EF4-FFF2-40B4-BE49-F238E27FC236}">
                <a16:creationId xmlns:a16="http://schemas.microsoft.com/office/drawing/2014/main" id="{5696466D-4B36-4453-B43B-9BCB53F5A4F5}"/>
              </a:ext>
            </a:extLst>
          </p:cNvPr>
          <p:cNvSpPr txBox="1">
            <a:spLocks/>
          </p:cNvSpPr>
          <p:nvPr/>
        </p:nvSpPr>
        <p:spPr>
          <a:xfrm>
            <a:off x="640080" y="319267"/>
            <a:ext cx="10515600" cy="9591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ZA" dirty="0"/>
              <a:t>NBI’s APPROACH</a:t>
            </a:r>
          </a:p>
        </p:txBody>
      </p:sp>
      <p:sp>
        <p:nvSpPr>
          <p:cNvPr id="11" name="TextBox 10">
            <a:extLst>
              <a:ext uri="{FF2B5EF4-FFF2-40B4-BE49-F238E27FC236}">
                <a16:creationId xmlns:a16="http://schemas.microsoft.com/office/drawing/2014/main" id="{D2430BA6-E584-4725-A350-F8B2D5B6E25C}"/>
              </a:ext>
            </a:extLst>
          </p:cNvPr>
          <p:cNvSpPr txBox="1"/>
          <p:nvPr/>
        </p:nvSpPr>
        <p:spPr>
          <a:xfrm>
            <a:off x="507948" y="1410197"/>
            <a:ext cx="10804250" cy="830997"/>
          </a:xfrm>
          <a:prstGeom prst="rect">
            <a:avLst/>
          </a:prstGeom>
          <a:noFill/>
        </p:spPr>
        <p:txBody>
          <a:bodyPr wrap="square" rtlCol="0">
            <a:spAutoFit/>
          </a:bodyPr>
          <a:lstStyle/>
          <a:p>
            <a:r>
              <a:rPr lang="en-ZA" sz="2400" b="1" dirty="0"/>
              <a:t>#4 Assign GTIN 14 (Global Trade Item numbers) to every Trade item and Logistics unit which is also a Trade item</a:t>
            </a:r>
          </a:p>
        </p:txBody>
      </p:sp>
      <p:sp>
        <p:nvSpPr>
          <p:cNvPr id="10" name="TextBox 9">
            <a:extLst>
              <a:ext uri="{FF2B5EF4-FFF2-40B4-BE49-F238E27FC236}">
                <a16:creationId xmlns:a16="http://schemas.microsoft.com/office/drawing/2014/main" id="{4A833C8E-AB7C-400D-8945-FC5367002584}"/>
              </a:ext>
            </a:extLst>
          </p:cNvPr>
          <p:cNvSpPr txBox="1"/>
          <p:nvPr/>
        </p:nvSpPr>
        <p:spPr>
          <a:xfrm>
            <a:off x="507948" y="2381645"/>
            <a:ext cx="9802220" cy="1200329"/>
          </a:xfrm>
          <a:prstGeom prst="rect">
            <a:avLst/>
          </a:prstGeom>
          <a:noFill/>
        </p:spPr>
        <p:txBody>
          <a:bodyPr wrap="square" rtlCol="0">
            <a:spAutoFit/>
          </a:bodyPr>
          <a:lstStyle/>
          <a:p>
            <a:pPr marL="285750" indent="-285750">
              <a:buFont typeface="Arial" panose="020B0604020202020204" pitchFamily="34" charset="0"/>
              <a:buChar char="•"/>
            </a:pPr>
            <a:r>
              <a:rPr lang="en-ZA" dirty="0"/>
              <a:t>Many rules: Different language, packaging changes, brand changes, number of items in a pack, formulation changes</a:t>
            </a:r>
          </a:p>
          <a:p>
            <a:pPr marL="285750" indent="-285750">
              <a:buFont typeface="Arial" panose="020B0604020202020204" pitchFamily="34" charset="0"/>
              <a:buChar char="•"/>
            </a:pPr>
            <a:r>
              <a:rPr lang="en-US" dirty="0"/>
              <a:t>P</a:t>
            </a:r>
            <a:r>
              <a:rPr lang="en-ZA" dirty="0" err="1"/>
              <a:t>urchase</a:t>
            </a:r>
            <a:r>
              <a:rPr lang="en-ZA" dirty="0"/>
              <a:t> the unique Company Prefix from GS1 (</a:t>
            </a:r>
            <a:r>
              <a:rPr lang="en-ZA" dirty="0" err="1"/>
              <a:t>eg</a:t>
            </a:r>
            <a:r>
              <a:rPr lang="en-ZA" dirty="0"/>
              <a:t> 600988101)</a:t>
            </a:r>
          </a:p>
          <a:p>
            <a:pPr marL="285750" indent="-285750">
              <a:buFont typeface="Arial" panose="020B0604020202020204" pitchFamily="34" charset="0"/>
              <a:buChar char="•"/>
            </a:pPr>
            <a:r>
              <a:rPr lang="en-ZA" dirty="0"/>
              <a:t>Purchase range of GTIN numbers</a:t>
            </a:r>
          </a:p>
        </p:txBody>
      </p:sp>
      <p:sp>
        <p:nvSpPr>
          <p:cNvPr id="5" name="Rectangle 4">
            <a:extLst>
              <a:ext uri="{FF2B5EF4-FFF2-40B4-BE49-F238E27FC236}">
                <a16:creationId xmlns:a16="http://schemas.microsoft.com/office/drawing/2014/main" id="{DC60C6EC-2794-4894-93BF-3648671D5E75}"/>
              </a:ext>
            </a:extLst>
          </p:cNvPr>
          <p:cNvSpPr/>
          <p:nvPr/>
        </p:nvSpPr>
        <p:spPr>
          <a:xfrm>
            <a:off x="128559" y="6442473"/>
            <a:ext cx="3251211" cy="261610"/>
          </a:xfrm>
          <a:prstGeom prst="rect">
            <a:avLst/>
          </a:prstGeom>
        </p:spPr>
        <p:txBody>
          <a:bodyPr wrap="none">
            <a:spAutoFit/>
          </a:bodyPr>
          <a:lstStyle/>
          <a:p>
            <a:r>
              <a:rPr lang="en-US" sz="1100" dirty="0">
                <a:solidFill>
                  <a:srgbClr val="000000"/>
                </a:solidFill>
                <a:latin typeface="Arial" panose="020B0604020202020204" pitchFamily="34" charset="0"/>
              </a:rPr>
              <a:t>Useful document: http://www.gs1.org/1/gtinrules/ </a:t>
            </a:r>
            <a:endParaRPr lang="en-ZA" sz="1100" dirty="0"/>
          </a:p>
        </p:txBody>
      </p:sp>
      <p:pic>
        <p:nvPicPr>
          <p:cNvPr id="9" name="Picture 8">
            <a:extLst>
              <a:ext uri="{FF2B5EF4-FFF2-40B4-BE49-F238E27FC236}">
                <a16:creationId xmlns:a16="http://schemas.microsoft.com/office/drawing/2014/main" id="{35085BE2-D52C-4C95-9475-75907FB66E9A}"/>
              </a:ext>
            </a:extLst>
          </p:cNvPr>
          <p:cNvPicPr>
            <a:picLocks noChangeAspect="1"/>
          </p:cNvPicPr>
          <p:nvPr/>
        </p:nvPicPr>
        <p:blipFill>
          <a:blip/>
          <a:stretch>
            <a:fillRect/>
          </a:stretch>
        </p:blipFill>
        <p:spPr>
          <a:xfrm>
            <a:off x="711200" y="3947941"/>
            <a:ext cx="9088118" cy="1648055"/>
          </a:xfrm>
          <a:prstGeom prst="rect">
            <a:avLst/>
          </a:prstGeom>
          <a:ln>
            <a:solidFill>
              <a:schemeClr val="tx1"/>
            </a:solidFill>
          </a:ln>
        </p:spPr>
      </p:pic>
      <p:pic>
        <p:nvPicPr>
          <p:cNvPr id="6" name="Picture 5">
            <a:extLst>
              <a:ext uri="{FF2B5EF4-FFF2-40B4-BE49-F238E27FC236}">
                <a16:creationId xmlns:a16="http://schemas.microsoft.com/office/drawing/2014/main" id="{9119991E-69C6-4E09-8FA1-62D9B964C34A}"/>
              </a:ext>
            </a:extLst>
          </p:cNvPr>
          <p:cNvPicPr>
            <a:picLocks noChangeAspect="1"/>
          </p:cNvPicPr>
          <p:nvPr/>
        </p:nvPicPr>
        <p:blipFill>
          <a:blip r:embed="rId4"/>
          <a:stretch>
            <a:fillRect/>
          </a:stretch>
        </p:blipFill>
        <p:spPr>
          <a:xfrm>
            <a:off x="1878623" y="4300732"/>
            <a:ext cx="551179" cy="767182"/>
          </a:xfrm>
          <a:prstGeom prst="rect">
            <a:avLst/>
          </a:prstGeom>
        </p:spPr>
      </p:pic>
      <p:pic>
        <p:nvPicPr>
          <p:cNvPr id="7" name="Picture 6">
            <a:extLst>
              <a:ext uri="{FF2B5EF4-FFF2-40B4-BE49-F238E27FC236}">
                <a16:creationId xmlns:a16="http://schemas.microsoft.com/office/drawing/2014/main" id="{A241CFB4-5339-40BC-A6CF-D146D5978B55}"/>
              </a:ext>
            </a:extLst>
          </p:cNvPr>
          <p:cNvPicPr>
            <a:picLocks noChangeAspect="1"/>
          </p:cNvPicPr>
          <p:nvPr/>
        </p:nvPicPr>
        <p:blipFill>
          <a:blip r:embed="rId5"/>
          <a:stretch>
            <a:fillRect/>
          </a:stretch>
        </p:blipFill>
        <p:spPr>
          <a:xfrm>
            <a:off x="3584179" y="4366902"/>
            <a:ext cx="752801" cy="630869"/>
          </a:xfrm>
          <a:prstGeom prst="rect">
            <a:avLst/>
          </a:prstGeom>
        </p:spPr>
      </p:pic>
      <p:pic>
        <p:nvPicPr>
          <p:cNvPr id="8" name="Picture 7">
            <a:extLst>
              <a:ext uri="{FF2B5EF4-FFF2-40B4-BE49-F238E27FC236}">
                <a16:creationId xmlns:a16="http://schemas.microsoft.com/office/drawing/2014/main" id="{BF2B285B-B33D-44EA-AD63-7B597BDFD5DD}"/>
              </a:ext>
            </a:extLst>
          </p:cNvPr>
          <p:cNvPicPr>
            <a:picLocks noChangeAspect="1"/>
          </p:cNvPicPr>
          <p:nvPr/>
        </p:nvPicPr>
        <p:blipFill>
          <a:blip r:embed="rId6"/>
          <a:stretch>
            <a:fillRect/>
          </a:stretch>
        </p:blipFill>
        <p:spPr>
          <a:xfrm>
            <a:off x="5462504" y="4300732"/>
            <a:ext cx="556424" cy="650823"/>
          </a:xfrm>
          <a:prstGeom prst="rect">
            <a:avLst/>
          </a:prstGeom>
        </p:spPr>
      </p:pic>
      <p:sp>
        <p:nvSpPr>
          <p:cNvPr id="13" name="TextBox 12">
            <a:extLst>
              <a:ext uri="{FF2B5EF4-FFF2-40B4-BE49-F238E27FC236}">
                <a16:creationId xmlns:a16="http://schemas.microsoft.com/office/drawing/2014/main" id="{1697927F-1CA9-4F01-AEFF-60B2AE3795FC}"/>
              </a:ext>
            </a:extLst>
          </p:cNvPr>
          <p:cNvSpPr txBox="1"/>
          <p:nvPr/>
        </p:nvSpPr>
        <p:spPr>
          <a:xfrm>
            <a:off x="1923757" y="5613768"/>
            <a:ext cx="840466" cy="461665"/>
          </a:xfrm>
          <a:prstGeom prst="rect">
            <a:avLst/>
          </a:prstGeom>
          <a:noFill/>
        </p:spPr>
        <p:txBody>
          <a:bodyPr wrap="square" rtlCol="0">
            <a:spAutoFit/>
          </a:bodyPr>
          <a:lstStyle/>
          <a:p>
            <a:pPr algn="ctr"/>
            <a:r>
              <a:rPr lang="en-US" sz="1200" dirty="0"/>
              <a:t>Secondary pack</a:t>
            </a:r>
            <a:endParaRPr lang="en-ZA" sz="1200" dirty="0"/>
          </a:p>
        </p:txBody>
      </p:sp>
      <p:sp>
        <p:nvSpPr>
          <p:cNvPr id="14" name="TextBox 13">
            <a:extLst>
              <a:ext uri="{FF2B5EF4-FFF2-40B4-BE49-F238E27FC236}">
                <a16:creationId xmlns:a16="http://schemas.microsoft.com/office/drawing/2014/main" id="{8F34A2F9-6F7B-4A49-93AA-6839A0857BD3}"/>
              </a:ext>
            </a:extLst>
          </p:cNvPr>
          <p:cNvSpPr txBox="1"/>
          <p:nvPr/>
        </p:nvSpPr>
        <p:spPr>
          <a:xfrm>
            <a:off x="3520026" y="5614841"/>
            <a:ext cx="1023345" cy="461665"/>
          </a:xfrm>
          <a:prstGeom prst="rect">
            <a:avLst/>
          </a:prstGeom>
          <a:noFill/>
        </p:spPr>
        <p:txBody>
          <a:bodyPr wrap="square" rtlCol="0">
            <a:spAutoFit/>
          </a:bodyPr>
          <a:lstStyle/>
          <a:p>
            <a:pPr algn="ctr"/>
            <a:r>
              <a:rPr lang="en-US" sz="1200" dirty="0"/>
              <a:t>Tertiary pack/Shipper</a:t>
            </a:r>
            <a:endParaRPr lang="en-ZA" sz="1200" dirty="0"/>
          </a:p>
        </p:txBody>
      </p:sp>
      <p:sp>
        <p:nvSpPr>
          <p:cNvPr id="15" name="TextBox 14">
            <a:extLst>
              <a:ext uri="{FF2B5EF4-FFF2-40B4-BE49-F238E27FC236}">
                <a16:creationId xmlns:a16="http://schemas.microsoft.com/office/drawing/2014/main" id="{61640042-7120-4C27-81E7-773E3428F7EB}"/>
              </a:ext>
            </a:extLst>
          </p:cNvPr>
          <p:cNvSpPr txBox="1"/>
          <p:nvPr/>
        </p:nvSpPr>
        <p:spPr>
          <a:xfrm>
            <a:off x="5300164" y="5798434"/>
            <a:ext cx="1023345" cy="276999"/>
          </a:xfrm>
          <a:prstGeom prst="rect">
            <a:avLst/>
          </a:prstGeom>
          <a:noFill/>
        </p:spPr>
        <p:txBody>
          <a:bodyPr wrap="square" rtlCol="0">
            <a:spAutoFit/>
          </a:bodyPr>
          <a:lstStyle/>
          <a:p>
            <a:pPr algn="ctr"/>
            <a:r>
              <a:rPr lang="en-US" sz="1200" dirty="0"/>
              <a:t>Pallet</a:t>
            </a:r>
            <a:endParaRPr lang="en-ZA" sz="1200" dirty="0"/>
          </a:p>
        </p:txBody>
      </p:sp>
    </p:spTree>
    <p:extLst>
      <p:ext uri="{BB962C8B-B14F-4D97-AF65-F5344CB8AC3E}">
        <p14:creationId xmlns:p14="http://schemas.microsoft.com/office/powerpoint/2010/main" val="195845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9F58A2-81FC-42D9-BD79-B2092C286037}"/>
              </a:ext>
            </a:extLst>
          </p:cNvPr>
          <p:cNvPicPr>
            <a:picLocks noChangeAspect="1"/>
          </p:cNvPicPr>
          <p:nvPr/>
        </p:nvPicPr>
        <p:blipFill>
          <a:blip r:embed="rId3"/>
          <a:stretch>
            <a:fillRect/>
          </a:stretch>
        </p:blipFill>
        <p:spPr>
          <a:xfrm>
            <a:off x="-1" y="0"/>
            <a:ext cx="12192001" cy="6918124"/>
          </a:xfrm>
          <a:prstGeom prst="rect">
            <a:avLst/>
          </a:prstGeom>
        </p:spPr>
      </p:pic>
      <p:sp>
        <p:nvSpPr>
          <p:cNvPr id="3" name="Title 1">
            <a:extLst>
              <a:ext uri="{FF2B5EF4-FFF2-40B4-BE49-F238E27FC236}">
                <a16:creationId xmlns:a16="http://schemas.microsoft.com/office/drawing/2014/main" id="{5696466D-4B36-4453-B43B-9BCB53F5A4F5}"/>
              </a:ext>
            </a:extLst>
          </p:cNvPr>
          <p:cNvSpPr txBox="1">
            <a:spLocks/>
          </p:cNvSpPr>
          <p:nvPr/>
        </p:nvSpPr>
        <p:spPr>
          <a:xfrm>
            <a:off x="838200" y="331769"/>
            <a:ext cx="10515600" cy="9591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ZA" dirty="0"/>
              <a:t>NBI’s APPROACH</a:t>
            </a:r>
          </a:p>
        </p:txBody>
      </p:sp>
      <p:sp>
        <p:nvSpPr>
          <p:cNvPr id="11" name="TextBox 10">
            <a:extLst>
              <a:ext uri="{FF2B5EF4-FFF2-40B4-BE49-F238E27FC236}">
                <a16:creationId xmlns:a16="http://schemas.microsoft.com/office/drawing/2014/main" id="{D2430BA6-E584-4725-A350-F8B2D5B6E25C}"/>
              </a:ext>
            </a:extLst>
          </p:cNvPr>
          <p:cNvSpPr txBox="1"/>
          <p:nvPr/>
        </p:nvSpPr>
        <p:spPr>
          <a:xfrm>
            <a:off x="351429" y="1299467"/>
            <a:ext cx="10515599" cy="461665"/>
          </a:xfrm>
          <a:prstGeom prst="rect">
            <a:avLst/>
          </a:prstGeom>
          <a:noFill/>
        </p:spPr>
        <p:txBody>
          <a:bodyPr wrap="square" rtlCol="0">
            <a:spAutoFit/>
          </a:bodyPr>
          <a:lstStyle/>
          <a:p>
            <a:r>
              <a:rPr lang="en-ZA" sz="2400" b="1" dirty="0"/>
              <a:t>#5 Determine what information needs to be printed on each item (HRI and </a:t>
            </a:r>
            <a:r>
              <a:rPr lang="en-ZA" sz="2400" b="1" dirty="0" err="1"/>
              <a:t>nHRI</a:t>
            </a:r>
            <a:r>
              <a:rPr lang="en-ZA" sz="2400" b="1" dirty="0"/>
              <a:t>)</a:t>
            </a:r>
          </a:p>
        </p:txBody>
      </p:sp>
      <p:sp>
        <p:nvSpPr>
          <p:cNvPr id="10" name="TextBox 9">
            <a:extLst>
              <a:ext uri="{FF2B5EF4-FFF2-40B4-BE49-F238E27FC236}">
                <a16:creationId xmlns:a16="http://schemas.microsoft.com/office/drawing/2014/main" id="{4A833C8E-AB7C-400D-8945-FC5367002584}"/>
              </a:ext>
            </a:extLst>
          </p:cNvPr>
          <p:cNvSpPr txBox="1"/>
          <p:nvPr/>
        </p:nvSpPr>
        <p:spPr>
          <a:xfrm>
            <a:off x="966700" y="2031455"/>
            <a:ext cx="3205174" cy="1477328"/>
          </a:xfrm>
          <a:prstGeom prst="rect">
            <a:avLst/>
          </a:prstGeom>
          <a:noFill/>
          <a:ln>
            <a:solidFill>
              <a:schemeClr val="tx1"/>
            </a:solidFill>
          </a:ln>
        </p:spPr>
        <p:txBody>
          <a:bodyPr wrap="square" rtlCol="0">
            <a:spAutoFit/>
          </a:bodyPr>
          <a:lstStyle/>
          <a:p>
            <a:r>
              <a:rPr lang="en-US" dirty="0"/>
              <a:t>Need to take into consideration:</a:t>
            </a:r>
            <a:endParaRPr lang="en-ZA" dirty="0"/>
          </a:p>
          <a:p>
            <a:pPr marL="285750" indent="-285750">
              <a:buFont typeface="Arial" panose="020B0604020202020204" pitchFamily="34" charset="0"/>
              <a:buChar char="•"/>
            </a:pPr>
            <a:r>
              <a:rPr lang="en-ZA" dirty="0"/>
              <a:t>GS1 Guidelines</a:t>
            </a:r>
          </a:p>
          <a:p>
            <a:pPr marL="285750" indent="-285750">
              <a:buFont typeface="Arial" panose="020B0604020202020204" pitchFamily="34" charset="0"/>
              <a:buChar char="•"/>
            </a:pPr>
            <a:r>
              <a:rPr lang="en-ZA" dirty="0"/>
              <a:t>Regulatory authority</a:t>
            </a:r>
          </a:p>
          <a:p>
            <a:pPr marL="285750" indent="-285750">
              <a:buFont typeface="Arial" panose="020B0604020202020204" pitchFamily="34" charset="0"/>
              <a:buChar char="•"/>
            </a:pPr>
            <a:r>
              <a:rPr lang="en-ZA" dirty="0"/>
              <a:t>Government authority</a:t>
            </a:r>
          </a:p>
          <a:p>
            <a:pPr marL="285750" indent="-285750">
              <a:buFont typeface="Arial" panose="020B0604020202020204" pitchFamily="34" charset="0"/>
              <a:buChar char="•"/>
            </a:pPr>
            <a:r>
              <a:rPr lang="en-US" dirty="0"/>
              <a:t>T</a:t>
            </a:r>
            <a:r>
              <a:rPr lang="en-ZA" dirty="0" err="1"/>
              <a:t>rading</a:t>
            </a:r>
            <a:r>
              <a:rPr lang="en-ZA" dirty="0"/>
              <a:t> partners</a:t>
            </a:r>
          </a:p>
        </p:txBody>
      </p:sp>
      <p:sp>
        <p:nvSpPr>
          <p:cNvPr id="13" name="TextBox 12">
            <a:extLst>
              <a:ext uri="{FF2B5EF4-FFF2-40B4-BE49-F238E27FC236}">
                <a16:creationId xmlns:a16="http://schemas.microsoft.com/office/drawing/2014/main" id="{1B197783-107D-40DD-819A-B1F2C3874FE6}"/>
              </a:ext>
            </a:extLst>
          </p:cNvPr>
          <p:cNvSpPr txBox="1"/>
          <p:nvPr/>
        </p:nvSpPr>
        <p:spPr>
          <a:xfrm>
            <a:off x="351429" y="3845123"/>
            <a:ext cx="4251660" cy="2308324"/>
          </a:xfrm>
          <a:prstGeom prst="rect">
            <a:avLst/>
          </a:prstGeom>
          <a:noFill/>
          <a:ln>
            <a:solidFill>
              <a:schemeClr val="tx1"/>
            </a:solidFill>
          </a:ln>
        </p:spPr>
        <p:txBody>
          <a:bodyPr wrap="square" rtlCol="0">
            <a:spAutoFit/>
          </a:bodyPr>
          <a:lstStyle>
            <a:defPPr>
              <a:defRPr lang="en-US"/>
            </a:defPPr>
          </a:lstStyle>
          <a:p>
            <a:r>
              <a:rPr lang="en-US" dirty="0"/>
              <a:t>Most common HRI information required:</a:t>
            </a:r>
          </a:p>
          <a:p>
            <a:pPr marL="285750" indent="-285750">
              <a:buFont typeface="Arial" panose="020B0604020202020204" pitchFamily="34" charset="0"/>
              <a:buChar char="•"/>
            </a:pPr>
            <a:r>
              <a:rPr lang="en-US" dirty="0"/>
              <a:t>(01) GTIN number</a:t>
            </a:r>
          </a:p>
          <a:p>
            <a:pPr marL="285750" indent="-285750">
              <a:buFont typeface="Arial" panose="020B0604020202020204" pitchFamily="34" charset="0"/>
              <a:buChar char="•"/>
            </a:pPr>
            <a:r>
              <a:rPr lang="en-US" dirty="0"/>
              <a:t>(21) Serial number</a:t>
            </a:r>
          </a:p>
          <a:p>
            <a:pPr marL="285750" indent="-285750">
              <a:buFont typeface="Arial" panose="020B0604020202020204" pitchFamily="34" charset="0"/>
              <a:buChar char="•"/>
            </a:pPr>
            <a:r>
              <a:rPr lang="en-US" dirty="0"/>
              <a:t>(17) Expiry date</a:t>
            </a:r>
          </a:p>
          <a:p>
            <a:pPr marL="285750" indent="-285750">
              <a:buFont typeface="Arial" panose="020B0604020202020204" pitchFamily="34" charset="0"/>
              <a:buChar char="•"/>
            </a:pPr>
            <a:r>
              <a:rPr lang="en-US" dirty="0"/>
              <a:t>(10) Batch number</a:t>
            </a:r>
          </a:p>
          <a:p>
            <a:pPr marL="285750" indent="-285750">
              <a:buFont typeface="Arial" panose="020B0604020202020204" pitchFamily="34" charset="0"/>
              <a:buChar char="•"/>
            </a:pPr>
            <a:r>
              <a:rPr lang="en-US" dirty="0"/>
              <a:t>(416) Global location number</a:t>
            </a:r>
          </a:p>
          <a:p>
            <a:pPr marL="285750" indent="-285750">
              <a:buFont typeface="Arial" panose="020B0604020202020204" pitchFamily="34" charset="0"/>
              <a:buChar char="•"/>
            </a:pPr>
            <a:r>
              <a:rPr lang="en-US" dirty="0"/>
              <a:t>(11) Manufacturing date</a:t>
            </a:r>
          </a:p>
          <a:p>
            <a:pPr marL="285750" indent="-285750">
              <a:buFont typeface="Arial" panose="020B0604020202020204" pitchFamily="34" charset="0"/>
              <a:buChar char="•"/>
            </a:pPr>
            <a:r>
              <a:rPr lang="en-US" dirty="0"/>
              <a:t>(00) Serial shipper container code</a:t>
            </a:r>
          </a:p>
        </p:txBody>
      </p:sp>
      <p:pic>
        <p:nvPicPr>
          <p:cNvPr id="2" name="Picture 1">
            <a:extLst>
              <a:ext uri="{FF2B5EF4-FFF2-40B4-BE49-F238E27FC236}">
                <a16:creationId xmlns:a16="http://schemas.microsoft.com/office/drawing/2014/main" id="{E8B2179C-9647-4C9D-8AA0-2BB2AEAC620C}"/>
              </a:ext>
            </a:extLst>
          </p:cNvPr>
          <p:cNvPicPr>
            <a:picLocks noChangeAspect="1"/>
          </p:cNvPicPr>
          <p:nvPr/>
        </p:nvPicPr>
        <p:blipFill>
          <a:blip/>
          <a:stretch>
            <a:fillRect/>
          </a:stretch>
        </p:blipFill>
        <p:spPr>
          <a:xfrm>
            <a:off x="5138575" y="1893924"/>
            <a:ext cx="2462980" cy="2333349"/>
          </a:xfrm>
          <a:prstGeom prst="rect">
            <a:avLst/>
          </a:prstGeom>
          <a:ln>
            <a:solidFill>
              <a:schemeClr val="tx1"/>
            </a:solidFill>
          </a:ln>
        </p:spPr>
      </p:pic>
      <p:pic>
        <p:nvPicPr>
          <p:cNvPr id="5" name="Picture 4">
            <a:extLst>
              <a:ext uri="{FF2B5EF4-FFF2-40B4-BE49-F238E27FC236}">
                <a16:creationId xmlns:a16="http://schemas.microsoft.com/office/drawing/2014/main" id="{DFE815D7-C7B9-48F4-AFD1-497DC4268049}"/>
              </a:ext>
            </a:extLst>
          </p:cNvPr>
          <p:cNvPicPr>
            <a:picLocks noChangeAspect="1"/>
          </p:cNvPicPr>
          <p:nvPr/>
        </p:nvPicPr>
        <p:blipFill>
          <a:blip/>
          <a:stretch>
            <a:fillRect/>
          </a:stretch>
        </p:blipFill>
        <p:spPr>
          <a:xfrm>
            <a:off x="8272395" y="2158555"/>
            <a:ext cx="2594633" cy="1297317"/>
          </a:xfrm>
          <a:prstGeom prst="rect">
            <a:avLst/>
          </a:prstGeom>
          <a:ln>
            <a:solidFill>
              <a:schemeClr val="tx1"/>
            </a:solidFill>
          </a:ln>
        </p:spPr>
      </p:pic>
      <p:pic>
        <p:nvPicPr>
          <p:cNvPr id="6" name="Picture 5">
            <a:extLst>
              <a:ext uri="{FF2B5EF4-FFF2-40B4-BE49-F238E27FC236}">
                <a16:creationId xmlns:a16="http://schemas.microsoft.com/office/drawing/2014/main" id="{5689CD42-1B6C-4784-91D9-D5812A24CE5E}"/>
              </a:ext>
            </a:extLst>
          </p:cNvPr>
          <p:cNvPicPr>
            <a:picLocks noChangeAspect="1"/>
          </p:cNvPicPr>
          <p:nvPr/>
        </p:nvPicPr>
        <p:blipFill>
          <a:blip/>
          <a:stretch>
            <a:fillRect/>
          </a:stretch>
        </p:blipFill>
        <p:spPr>
          <a:xfrm>
            <a:off x="8114987" y="3962910"/>
            <a:ext cx="3143689" cy="2048161"/>
          </a:xfrm>
          <a:prstGeom prst="rect">
            <a:avLst/>
          </a:prstGeom>
          <a:ln>
            <a:solidFill>
              <a:schemeClr val="tx1"/>
            </a:solidFill>
          </a:ln>
        </p:spPr>
      </p:pic>
      <p:sp>
        <p:nvSpPr>
          <p:cNvPr id="12" name="TextBox 11">
            <a:extLst>
              <a:ext uri="{FF2B5EF4-FFF2-40B4-BE49-F238E27FC236}">
                <a16:creationId xmlns:a16="http://schemas.microsoft.com/office/drawing/2014/main" id="{BC54BF17-3131-4C0F-8642-55EAF16B5842}"/>
              </a:ext>
            </a:extLst>
          </p:cNvPr>
          <p:cNvSpPr txBox="1"/>
          <p:nvPr/>
        </p:nvSpPr>
        <p:spPr>
          <a:xfrm>
            <a:off x="5061688" y="4571492"/>
            <a:ext cx="2911058" cy="1754326"/>
          </a:xfrm>
          <a:prstGeom prst="rect">
            <a:avLst/>
          </a:prstGeom>
          <a:noFill/>
          <a:ln>
            <a:solidFill>
              <a:schemeClr val="tx1"/>
            </a:solidFill>
          </a:ln>
        </p:spPr>
        <p:txBody>
          <a:bodyPr wrap="square" rtlCol="0">
            <a:spAutoFit/>
          </a:bodyPr>
          <a:lstStyle/>
          <a:p>
            <a:r>
              <a:rPr lang="en-US" dirty="0"/>
              <a:t>Other </a:t>
            </a:r>
            <a:r>
              <a:rPr lang="en-US" dirty="0" err="1"/>
              <a:t>nHRI</a:t>
            </a:r>
            <a:r>
              <a:rPr lang="en-US" dirty="0"/>
              <a:t> information:</a:t>
            </a:r>
            <a:endParaRPr lang="en-ZA" dirty="0"/>
          </a:p>
          <a:p>
            <a:pPr marL="285750" indent="-285750">
              <a:buFont typeface="Arial" panose="020B0604020202020204" pitchFamily="34" charset="0"/>
              <a:buChar char="•"/>
            </a:pPr>
            <a:r>
              <a:rPr lang="en-US" dirty="0"/>
              <a:t>Price</a:t>
            </a:r>
          </a:p>
          <a:p>
            <a:pPr marL="285750" indent="-285750">
              <a:buFont typeface="Arial" panose="020B0604020202020204" pitchFamily="34" charset="0"/>
              <a:buChar char="•"/>
            </a:pPr>
            <a:r>
              <a:rPr lang="en-US" dirty="0"/>
              <a:t>License number</a:t>
            </a:r>
          </a:p>
          <a:p>
            <a:pPr marL="285750" indent="-285750">
              <a:buFont typeface="Arial" panose="020B0604020202020204" pitchFamily="34" charset="0"/>
              <a:buChar char="•"/>
            </a:pPr>
            <a:r>
              <a:rPr lang="en-US" dirty="0"/>
              <a:t>Symbols</a:t>
            </a:r>
          </a:p>
          <a:p>
            <a:pPr marL="285750" indent="-285750">
              <a:buFont typeface="Arial" panose="020B0604020202020204" pitchFamily="34" charset="0"/>
              <a:buChar char="•"/>
            </a:pPr>
            <a:r>
              <a:rPr lang="en-US" dirty="0"/>
              <a:t>Dates (GS1 format can be confusing - </a:t>
            </a:r>
            <a:r>
              <a:rPr lang="en-US" dirty="0" err="1"/>
              <a:t>yymmdd</a:t>
            </a:r>
            <a:r>
              <a:rPr lang="en-US" dirty="0"/>
              <a:t>)</a:t>
            </a:r>
            <a:endParaRPr lang="en-ZA" dirty="0"/>
          </a:p>
        </p:txBody>
      </p:sp>
    </p:spTree>
    <p:extLst>
      <p:ext uri="{BB962C8B-B14F-4D97-AF65-F5344CB8AC3E}">
        <p14:creationId xmlns:p14="http://schemas.microsoft.com/office/powerpoint/2010/main" val="1795740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9F58A2-81FC-42D9-BD79-B2092C286037}"/>
              </a:ext>
            </a:extLst>
          </p:cNvPr>
          <p:cNvPicPr>
            <a:picLocks noChangeAspect="1"/>
          </p:cNvPicPr>
          <p:nvPr/>
        </p:nvPicPr>
        <p:blipFill>
          <a:blip r:embed="rId3"/>
          <a:stretch>
            <a:fillRect/>
          </a:stretch>
        </p:blipFill>
        <p:spPr>
          <a:xfrm>
            <a:off x="0" y="-15690"/>
            <a:ext cx="12192001" cy="6918124"/>
          </a:xfrm>
          <a:prstGeom prst="rect">
            <a:avLst/>
          </a:prstGeom>
        </p:spPr>
      </p:pic>
      <p:sp>
        <p:nvSpPr>
          <p:cNvPr id="3" name="Title 1">
            <a:extLst>
              <a:ext uri="{FF2B5EF4-FFF2-40B4-BE49-F238E27FC236}">
                <a16:creationId xmlns:a16="http://schemas.microsoft.com/office/drawing/2014/main" id="{5696466D-4B36-4453-B43B-9BCB53F5A4F5}"/>
              </a:ext>
            </a:extLst>
          </p:cNvPr>
          <p:cNvSpPr txBox="1">
            <a:spLocks/>
          </p:cNvSpPr>
          <p:nvPr/>
        </p:nvSpPr>
        <p:spPr>
          <a:xfrm>
            <a:off x="838200" y="331769"/>
            <a:ext cx="10515600" cy="9591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ZA" dirty="0"/>
              <a:t>NBI’s APPROACH</a:t>
            </a:r>
          </a:p>
        </p:txBody>
      </p:sp>
      <p:sp>
        <p:nvSpPr>
          <p:cNvPr id="11" name="TextBox 10">
            <a:extLst>
              <a:ext uri="{FF2B5EF4-FFF2-40B4-BE49-F238E27FC236}">
                <a16:creationId xmlns:a16="http://schemas.microsoft.com/office/drawing/2014/main" id="{D2430BA6-E584-4725-A350-F8B2D5B6E25C}"/>
              </a:ext>
            </a:extLst>
          </p:cNvPr>
          <p:cNvSpPr txBox="1"/>
          <p:nvPr/>
        </p:nvSpPr>
        <p:spPr>
          <a:xfrm>
            <a:off x="395680" y="1342954"/>
            <a:ext cx="9802220" cy="461665"/>
          </a:xfrm>
          <a:prstGeom prst="rect">
            <a:avLst/>
          </a:prstGeom>
          <a:noFill/>
        </p:spPr>
        <p:txBody>
          <a:bodyPr wrap="square" rtlCol="0">
            <a:spAutoFit/>
          </a:bodyPr>
          <a:lstStyle/>
          <a:p>
            <a:r>
              <a:rPr lang="en-ZA" sz="2400" b="1" dirty="0"/>
              <a:t>#6 Packaging considerations</a:t>
            </a:r>
          </a:p>
        </p:txBody>
      </p:sp>
      <p:sp>
        <p:nvSpPr>
          <p:cNvPr id="13" name="TextBox 12">
            <a:extLst>
              <a:ext uri="{FF2B5EF4-FFF2-40B4-BE49-F238E27FC236}">
                <a16:creationId xmlns:a16="http://schemas.microsoft.com/office/drawing/2014/main" id="{1B197783-107D-40DD-819A-B1F2C3874FE6}"/>
              </a:ext>
            </a:extLst>
          </p:cNvPr>
          <p:cNvSpPr txBox="1"/>
          <p:nvPr/>
        </p:nvSpPr>
        <p:spPr>
          <a:xfrm>
            <a:off x="491310" y="1890542"/>
            <a:ext cx="4251660" cy="2031325"/>
          </a:xfrm>
          <a:prstGeom prst="rect">
            <a:avLst/>
          </a:prstGeom>
          <a:noFill/>
          <a:ln>
            <a:solidFill>
              <a:schemeClr val="tx1"/>
            </a:solidFill>
          </a:ln>
        </p:spPr>
        <p:txBody>
          <a:bodyPr wrap="square" rtlCol="0">
            <a:spAutoFit/>
          </a:bodyPr>
          <a:lstStyle>
            <a:defPPr>
              <a:defRPr lang="en-US"/>
            </a:defPPr>
          </a:lstStyle>
          <a:p>
            <a:pPr marL="285750" indent="-285750">
              <a:buFont typeface="Arial" panose="020B0604020202020204" pitchFamily="34" charset="0"/>
              <a:buChar char="•"/>
            </a:pPr>
            <a:r>
              <a:rPr lang="en-US" dirty="0"/>
              <a:t>How much space in required</a:t>
            </a:r>
          </a:p>
          <a:p>
            <a:pPr marL="285750" indent="-285750">
              <a:buFont typeface="Arial" panose="020B0604020202020204" pitchFamily="34" charset="0"/>
              <a:buChar char="•"/>
            </a:pPr>
            <a:r>
              <a:rPr lang="en-US" dirty="0"/>
              <a:t>Position on the pack</a:t>
            </a:r>
          </a:p>
          <a:p>
            <a:pPr marL="285750" indent="-285750">
              <a:buFont typeface="Arial" panose="020B0604020202020204" pitchFamily="34" charset="0"/>
              <a:buChar char="•"/>
            </a:pPr>
            <a:r>
              <a:rPr lang="en-US" dirty="0"/>
              <a:t>Format (could be different formats)</a:t>
            </a:r>
          </a:p>
          <a:p>
            <a:pPr marL="285750" indent="-285750">
              <a:buFont typeface="Arial" panose="020B0604020202020204" pitchFamily="34" charset="0"/>
              <a:buChar char="•"/>
            </a:pPr>
            <a:r>
              <a:rPr lang="en-US" dirty="0"/>
              <a:t>Ink durability (Storage conditions)</a:t>
            </a:r>
          </a:p>
          <a:p>
            <a:pPr marL="285750" indent="-285750">
              <a:buFont typeface="Arial" panose="020B0604020202020204" pitchFamily="34" charset="0"/>
              <a:buChar char="•"/>
            </a:pPr>
            <a:r>
              <a:rPr lang="en-US" dirty="0"/>
              <a:t>Unvarnished surface</a:t>
            </a:r>
          </a:p>
          <a:p>
            <a:pPr marL="285750" indent="-285750">
              <a:buFont typeface="Arial" panose="020B0604020202020204" pitchFamily="34" charset="0"/>
              <a:buChar char="•"/>
            </a:pPr>
            <a:r>
              <a:rPr lang="en-US" dirty="0"/>
              <a:t>Integration with the packing line (Print on flat carton or packed unit)</a:t>
            </a:r>
          </a:p>
        </p:txBody>
      </p:sp>
      <p:pic>
        <p:nvPicPr>
          <p:cNvPr id="14" name="Picture 13">
            <a:extLst>
              <a:ext uri="{FF2B5EF4-FFF2-40B4-BE49-F238E27FC236}">
                <a16:creationId xmlns:a16="http://schemas.microsoft.com/office/drawing/2014/main" id="{3CE2ACAF-89E9-48F5-8102-EB5BB77A66C4}"/>
              </a:ext>
            </a:extLst>
          </p:cNvPr>
          <p:cNvPicPr>
            <a:picLocks noChangeAspect="1"/>
          </p:cNvPicPr>
          <p:nvPr/>
        </p:nvPicPr>
        <p:blipFill>
          <a:blip>
            <a:extLst>
              <a:ext uri="{BEBA8EAE-BF5A-486C-A8C5-ECC9F3942E4B}">
                <a14:imgProps xmlns:a14="http://schemas.microsoft.com/office/drawing/2010/main">
                  <a14:imgLayer r:embed="rId5">
                    <a14:imgEffect>
                      <a14:sharpenSoften amount="12000"/>
                    </a14:imgEffect>
                    <a14:imgEffect>
                      <a14:brightnessContrast bright="21000"/>
                    </a14:imgEffect>
                  </a14:imgLayer>
                </a14:imgProps>
              </a:ext>
            </a:extLst>
          </a:blip>
          <a:stretch>
            <a:fillRect/>
          </a:stretch>
        </p:blipFill>
        <p:spPr>
          <a:xfrm>
            <a:off x="8923107" y="1804619"/>
            <a:ext cx="2714479" cy="2092842"/>
          </a:xfrm>
          <a:prstGeom prst="rect">
            <a:avLst/>
          </a:prstGeom>
          <a:ln>
            <a:solidFill>
              <a:schemeClr val="tx1"/>
            </a:solidFill>
          </a:ln>
        </p:spPr>
      </p:pic>
      <p:pic>
        <p:nvPicPr>
          <p:cNvPr id="15" name="Picture 14">
            <a:extLst>
              <a:ext uri="{FF2B5EF4-FFF2-40B4-BE49-F238E27FC236}">
                <a16:creationId xmlns:a16="http://schemas.microsoft.com/office/drawing/2014/main" id="{8C1BBBB7-EF8B-4041-9DA2-F939CB2891A1}"/>
              </a:ext>
            </a:extLst>
          </p:cNvPr>
          <p:cNvPicPr>
            <a:picLocks noChangeAspect="1"/>
          </p:cNvPicPr>
          <p:nvPr/>
        </p:nvPicPr>
        <p:blipFill>
          <a:blip>
            <a:extLst>
              <a:ext uri="{BEBA8EAE-BF5A-486C-A8C5-ECC9F3942E4B}">
                <a14:imgProps xmlns:a14="http://schemas.microsoft.com/office/drawing/2010/main">
                  <a14:imgLayer r:embed="rId7">
                    <a14:imgEffect>
                      <a14:sharpenSoften amount="54000"/>
                    </a14:imgEffect>
                    <a14:imgEffect>
                      <a14:brightnessContrast bright="33000"/>
                    </a14:imgEffect>
                  </a14:imgLayer>
                </a14:imgProps>
              </a:ext>
            </a:extLst>
          </a:blip>
          <a:stretch>
            <a:fillRect/>
          </a:stretch>
        </p:blipFill>
        <p:spPr>
          <a:xfrm>
            <a:off x="4981793" y="1581254"/>
            <a:ext cx="3703473" cy="2468982"/>
          </a:xfrm>
          <a:prstGeom prst="rect">
            <a:avLst/>
          </a:prstGeom>
          <a:ln>
            <a:solidFill>
              <a:schemeClr val="tx1"/>
            </a:solidFill>
          </a:ln>
        </p:spPr>
      </p:pic>
      <p:pic>
        <p:nvPicPr>
          <p:cNvPr id="17" name="Picture 16">
            <a:extLst>
              <a:ext uri="{FF2B5EF4-FFF2-40B4-BE49-F238E27FC236}">
                <a16:creationId xmlns:a16="http://schemas.microsoft.com/office/drawing/2014/main" id="{F208910A-3D79-4E60-9B0D-F31AF7F1FD8A}"/>
              </a:ext>
            </a:extLst>
          </p:cNvPr>
          <p:cNvPicPr>
            <a:picLocks noChangeAspect="1"/>
          </p:cNvPicPr>
          <p:nvPr/>
        </p:nvPicPr>
        <p:blipFill>
          <a:blip/>
          <a:stretch>
            <a:fillRect/>
          </a:stretch>
        </p:blipFill>
        <p:spPr>
          <a:xfrm>
            <a:off x="3639209" y="4647516"/>
            <a:ext cx="1657581" cy="1819529"/>
          </a:xfrm>
          <a:prstGeom prst="rect">
            <a:avLst/>
          </a:prstGeom>
          <a:ln>
            <a:solidFill>
              <a:schemeClr val="tx1"/>
            </a:solidFill>
          </a:ln>
        </p:spPr>
      </p:pic>
      <p:pic>
        <p:nvPicPr>
          <p:cNvPr id="18" name="Picture 17">
            <a:extLst>
              <a:ext uri="{FF2B5EF4-FFF2-40B4-BE49-F238E27FC236}">
                <a16:creationId xmlns:a16="http://schemas.microsoft.com/office/drawing/2014/main" id="{50F8E7A9-BF9D-4D22-8EAA-E0CEDB84A73C}"/>
              </a:ext>
            </a:extLst>
          </p:cNvPr>
          <p:cNvPicPr>
            <a:picLocks noChangeAspect="1"/>
          </p:cNvPicPr>
          <p:nvPr/>
        </p:nvPicPr>
        <p:blipFill>
          <a:blip/>
          <a:stretch>
            <a:fillRect/>
          </a:stretch>
        </p:blipFill>
        <p:spPr>
          <a:xfrm>
            <a:off x="5598633" y="4925135"/>
            <a:ext cx="2795760" cy="1084228"/>
          </a:xfrm>
          <a:prstGeom prst="rect">
            <a:avLst/>
          </a:prstGeom>
          <a:ln>
            <a:solidFill>
              <a:schemeClr val="tx1"/>
            </a:solidFill>
          </a:ln>
        </p:spPr>
      </p:pic>
      <p:pic>
        <p:nvPicPr>
          <p:cNvPr id="19" name="Picture 18">
            <a:extLst>
              <a:ext uri="{FF2B5EF4-FFF2-40B4-BE49-F238E27FC236}">
                <a16:creationId xmlns:a16="http://schemas.microsoft.com/office/drawing/2014/main" id="{334284AE-1008-4804-A866-277E187ED734}"/>
              </a:ext>
            </a:extLst>
          </p:cNvPr>
          <p:cNvPicPr>
            <a:picLocks noChangeAspect="1"/>
          </p:cNvPicPr>
          <p:nvPr/>
        </p:nvPicPr>
        <p:blipFill>
          <a:blip/>
          <a:stretch>
            <a:fillRect/>
          </a:stretch>
        </p:blipFill>
        <p:spPr>
          <a:xfrm>
            <a:off x="850994" y="4688814"/>
            <a:ext cx="2486372" cy="1648055"/>
          </a:xfrm>
          <a:prstGeom prst="rect">
            <a:avLst/>
          </a:prstGeom>
          <a:ln>
            <a:solidFill>
              <a:schemeClr val="tx1"/>
            </a:solidFill>
          </a:ln>
        </p:spPr>
      </p:pic>
      <p:pic>
        <p:nvPicPr>
          <p:cNvPr id="20" name="Picture 19">
            <a:extLst>
              <a:ext uri="{FF2B5EF4-FFF2-40B4-BE49-F238E27FC236}">
                <a16:creationId xmlns:a16="http://schemas.microsoft.com/office/drawing/2014/main" id="{90C29C55-9D28-4C61-BE96-C5570F26866B}"/>
              </a:ext>
            </a:extLst>
          </p:cNvPr>
          <p:cNvPicPr>
            <a:picLocks noChangeAspect="1"/>
          </p:cNvPicPr>
          <p:nvPr/>
        </p:nvPicPr>
        <p:blipFill>
          <a:blip/>
          <a:stretch>
            <a:fillRect/>
          </a:stretch>
        </p:blipFill>
        <p:spPr>
          <a:xfrm>
            <a:off x="8697661" y="4856375"/>
            <a:ext cx="2795760" cy="1156275"/>
          </a:xfrm>
          <a:prstGeom prst="rect">
            <a:avLst/>
          </a:prstGeom>
          <a:ln>
            <a:solidFill>
              <a:schemeClr val="tx1"/>
            </a:solidFill>
          </a:ln>
        </p:spPr>
      </p:pic>
    </p:spTree>
    <p:extLst>
      <p:ext uri="{BB962C8B-B14F-4D97-AF65-F5344CB8AC3E}">
        <p14:creationId xmlns:p14="http://schemas.microsoft.com/office/powerpoint/2010/main" val="965399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9F58A2-81FC-42D9-BD79-B2092C286037}"/>
              </a:ext>
            </a:extLst>
          </p:cNvPr>
          <p:cNvPicPr>
            <a:picLocks noChangeAspect="1"/>
          </p:cNvPicPr>
          <p:nvPr/>
        </p:nvPicPr>
        <p:blipFill>
          <a:blip r:embed="rId3"/>
          <a:stretch>
            <a:fillRect/>
          </a:stretch>
        </p:blipFill>
        <p:spPr>
          <a:xfrm>
            <a:off x="-41524" y="0"/>
            <a:ext cx="12275048" cy="6918124"/>
          </a:xfrm>
          <a:prstGeom prst="rect">
            <a:avLst/>
          </a:prstGeom>
        </p:spPr>
      </p:pic>
      <p:sp>
        <p:nvSpPr>
          <p:cNvPr id="11" name="TextBox 10">
            <a:extLst>
              <a:ext uri="{FF2B5EF4-FFF2-40B4-BE49-F238E27FC236}">
                <a16:creationId xmlns:a16="http://schemas.microsoft.com/office/drawing/2014/main" id="{D2430BA6-E584-4725-A350-F8B2D5B6E25C}"/>
              </a:ext>
            </a:extLst>
          </p:cNvPr>
          <p:cNvSpPr txBox="1"/>
          <p:nvPr/>
        </p:nvSpPr>
        <p:spPr>
          <a:xfrm>
            <a:off x="415587" y="1184768"/>
            <a:ext cx="4106639" cy="461665"/>
          </a:xfrm>
          <a:prstGeom prst="rect">
            <a:avLst/>
          </a:prstGeom>
          <a:noFill/>
        </p:spPr>
        <p:txBody>
          <a:bodyPr wrap="square" rtlCol="0">
            <a:spAutoFit/>
          </a:bodyPr>
          <a:lstStyle/>
          <a:p>
            <a:r>
              <a:rPr lang="en-ZA" sz="2400" b="1" dirty="0"/>
              <a:t>#7 Developing the system</a:t>
            </a:r>
          </a:p>
        </p:txBody>
      </p:sp>
      <p:sp>
        <p:nvSpPr>
          <p:cNvPr id="12" name="Title 1">
            <a:extLst>
              <a:ext uri="{FF2B5EF4-FFF2-40B4-BE49-F238E27FC236}">
                <a16:creationId xmlns:a16="http://schemas.microsoft.com/office/drawing/2014/main" id="{61218D43-75AF-40D4-8A72-57043C0FDEB2}"/>
              </a:ext>
            </a:extLst>
          </p:cNvPr>
          <p:cNvSpPr txBox="1">
            <a:spLocks/>
          </p:cNvSpPr>
          <p:nvPr/>
        </p:nvSpPr>
        <p:spPr>
          <a:xfrm>
            <a:off x="898991" y="299488"/>
            <a:ext cx="10515600" cy="9591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ZA" dirty="0"/>
              <a:t>NBI’s APPROACH</a:t>
            </a:r>
          </a:p>
        </p:txBody>
      </p:sp>
      <p:sp>
        <p:nvSpPr>
          <p:cNvPr id="16" name="TextBox 15">
            <a:extLst>
              <a:ext uri="{FF2B5EF4-FFF2-40B4-BE49-F238E27FC236}">
                <a16:creationId xmlns:a16="http://schemas.microsoft.com/office/drawing/2014/main" id="{105EA39F-161F-439F-9550-6AB31E5ADFB2}"/>
              </a:ext>
            </a:extLst>
          </p:cNvPr>
          <p:cNvSpPr txBox="1"/>
          <p:nvPr/>
        </p:nvSpPr>
        <p:spPr>
          <a:xfrm>
            <a:off x="493469" y="2042827"/>
            <a:ext cx="6399718" cy="1600438"/>
          </a:xfrm>
          <a:prstGeom prst="rect">
            <a:avLst/>
          </a:prstGeom>
          <a:noFill/>
          <a:ln>
            <a:solidFill>
              <a:schemeClr val="tx1"/>
            </a:solidFill>
          </a:ln>
        </p:spPr>
        <p:txBody>
          <a:bodyPr wrap="square" rtlCol="0">
            <a:spAutoFit/>
          </a:bodyPr>
          <a:lstStyle/>
          <a:p>
            <a:r>
              <a:rPr lang="en-US" sz="1600" dirty="0"/>
              <a:t>Standards to be adhered to:</a:t>
            </a:r>
          </a:p>
          <a:p>
            <a:pPr marL="342900" indent="-342900">
              <a:buFont typeface="Arial" panose="020B0604020202020204" pitchFamily="34" charset="0"/>
              <a:buChar char="•"/>
            </a:pPr>
            <a:r>
              <a:rPr lang="en-US" sz="1600" dirty="0"/>
              <a:t>cGMP – record keeping, process flow, design, access control, audit trail</a:t>
            </a:r>
          </a:p>
          <a:p>
            <a:pPr marL="342900" indent="-342900">
              <a:buFont typeface="Arial" panose="020B0604020202020204" pitchFamily="34" charset="0"/>
              <a:buChar char="•"/>
            </a:pPr>
            <a:r>
              <a:rPr lang="en-US" sz="1600" dirty="0"/>
              <a:t>GS1</a:t>
            </a:r>
          </a:p>
          <a:p>
            <a:pPr marL="342900" indent="-342900">
              <a:buFont typeface="Arial" panose="020B0604020202020204" pitchFamily="34" charset="0"/>
              <a:buChar char="•"/>
            </a:pPr>
            <a:r>
              <a:rPr lang="en-US" sz="1600" dirty="0"/>
              <a:t>21 CFR part 11 compliance – reliable and accurate electronic records</a:t>
            </a:r>
          </a:p>
          <a:p>
            <a:pPr marL="342900" indent="-342900">
              <a:buFont typeface="Arial" panose="020B0604020202020204" pitchFamily="34" charset="0"/>
              <a:buChar char="•"/>
            </a:pPr>
            <a:r>
              <a:rPr lang="en-US" sz="1600" dirty="0"/>
              <a:t>Health Authority guidelines</a:t>
            </a:r>
          </a:p>
          <a:p>
            <a:pPr marL="342900" indent="-342900">
              <a:buFont typeface="Arial" panose="020B0604020202020204" pitchFamily="34" charset="0"/>
              <a:buChar char="•"/>
            </a:pPr>
            <a:r>
              <a:rPr lang="en-US" sz="1600" dirty="0"/>
              <a:t>Department of Health guidelines</a:t>
            </a:r>
            <a:endParaRPr lang="en-ZA" sz="1600" dirty="0"/>
          </a:p>
        </p:txBody>
      </p:sp>
      <p:sp>
        <p:nvSpPr>
          <p:cNvPr id="21" name="TextBox 20">
            <a:extLst>
              <a:ext uri="{FF2B5EF4-FFF2-40B4-BE49-F238E27FC236}">
                <a16:creationId xmlns:a16="http://schemas.microsoft.com/office/drawing/2014/main" id="{2916A25E-9E06-4E4E-8031-9D48AC999AE6}"/>
              </a:ext>
            </a:extLst>
          </p:cNvPr>
          <p:cNvSpPr txBox="1"/>
          <p:nvPr/>
        </p:nvSpPr>
        <p:spPr>
          <a:xfrm>
            <a:off x="7172442" y="1921051"/>
            <a:ext cx="4106639" cy="1815882"/>
          </a:xfrm>
          <a:prstGeom prst="rect">
            <a:avLst/>
          </a:prstGeom>
          <a:noFill/>
          <a:ln>
            <a:solidFill>
              <a:schemeClr val="tx1"/>
            </a:solidFill>
          </a:ln>
        </p:spPr>
        <p:txBody>
          <a:bodyPr wrap="square" rtlCol="0">
            <a:spAutoFit/>
          </a:bodyPr>
          <a:lstStyle/>
          <a:p>
            <a:r>
              <a:rPr lang="en-US" sz="1600" dirty="0"/>
              <a:t>Requirements of the system:</a:t>
            </a:r>
          </a:p>
          <a:p>
            <a:pPr marL="342900" indent="-342900">
              <a:buFont typeface="Arial" panose="020B0604020202020204" pitchFamily="34" charset="0"/>
              <a:buChar char="•"/>
            </a:pPr>
            <a:r>
              <a:rPr lang="en-US" sz="1600" dirty="0"/>
              <a:t>Integration with SAP</a:t>
            </a:r>
          </a:p>
          <a:p>
            <a:pPr marL="342900" indent="-342900">
              <a:buFont typeface="Arial" panose="020B0604020202020204" pitchFamily="34" charset="0"/>
              <a:buChar char="•"/>
            </a:pPr>
            <a:r>
              <a:rPr lang="en-US" sz="1600" dirty="0"/>
              <a:t>What information is required to be printed</a:t>
            </a:r>
          </a:p>
          <a:p>
            <a:pPr marL="342900" indent="-342900">
              <a:buFont typeface="Arial" panose="020B0604020202020204" pitchFamily="34" charset="0"/>
              <a:buChar char="•"/>
            </a:pPr>
            <a:r>
              <a:rPr lang="en-US" sz="1600" dirty="0"/>
              <a:t>Ability to print on a variety of pack sizes</a:t>
            </a:r>
          </a:p>
          <a:p>
            <a:pPr marL="342900" indent="-342900">
              <a:buFont typeface="Arial" panose="020B0604020202020204" pitchFamily="34" charset="0"/>
              <a:buChar char="•"/>
            </a:pPr>
            <a:r>
              <a:rPr lang="en-US" sz="1600" dirty="0"/>
              <a:t>Data storage</a:t>
            </a:r>
          </a:p>
          <a:p>
            <a:pPr marL="342900" indent="-342900">
              <a:buFont typeface="Arial" panose="020B0604020202020204" pitchFamily="34" charset="0"/>
              <a:buChar char="•"/>
            </a:pPr>
            <a:r>
              <a:rPr lang="en-US" sz="1600" dirty="0"/>
              <a:t>Testing requirements</a:t>
            </a:r>
          </a:p>
          <a:p>
            <a:pPr marL="342900" indent="-342900">
              <a:buFont typeface="Arial" panose="020B0604020202020204" pitchFamily="34" charset="0"/>
              <a:buChar char="•"/>
            </a:pPr>
            <a:r>
              <a:rPr lang="en-US" sz="1600" dirty="0"/>
              <a:t>Validation</a:t>
            </a:r>
          </a:p>
        </p:txBody>
      </p:sp>
      <p:pic>
        <p:nvPicPr>
          <p:cNvPr id="2" name="Picture 1">
            <a:extLst>
              <a:ext uri="{FF2B5EF4-FFF2-40B4-BE49-F238E27FC236}">
                <a16:creationId xmlns:a16="http://schemas.microsoft.com/office/drawing/2014/main" id="{A37ED912-D674-40DB-8B1A-B07579CB400D}"/>
              </a:ext>
            </a:extLst>
          </p:cNvPr>
          <p:cNvPicPr>
            <a:picLocks noChangeAspect="1"/>
          </p:cNvPicPr>
          <p:nvPr/>
        </p:nvPicPr>
        <p:blipFill>
          <a:blip r:embed="rId4"/>
          <a:stretch>
            <a:fillRect/>
          </a:stretch>
        </p:blipFill>
        <p:spPr>
          <a:xfrm>
            <a:off x="9430421" y="180322"/>
            <a:ext cx="2202779" cy="1381646"/>
          </a:xfrm>
          <a:prstGeom prst="rect">
            <a:avLst/>
          </a:prstGeom>
          <a:ln>
            <a:solidFill>
              <a:schemeClr val="tx1"/>
            </a:solidFill>
          </a:ln>
        </p:spPr>
      </p:pic>
      <p:sp>
        <p:nvSpPr>
          <p:cNvPr id="22" name="TextBox 21">
            <a:extLst>
              <a:ext uri="{FF2B5EF4-FFF2-40B4-BE49-F238E27FC236}">
                <a16:creationId xmlns:a16="http://schemas.microsoft.com/office/drawing/2014/main" id="{3076A5AC-ACB8-4EA4-9467-023B836448D8}"/>
              </a:ext>
            </a:extLst>
          </p:cNvPr>
          <p:cNvSpPr txBox="1"/>
          <p:nvPr/>
        </p:nvSpPr>
        <p:spPr>
          <a:xfrm>
            <a:off x="415588" y="3974419"/>
            <a:ext cx="2407438" cy="338554"/>
          </a:xfrm>
          <a:prstGeom prst="rect">
            <a:avLst/>
          </a:prstGeom>
          <a:noFill/>
        </p:spPr>
        <p:txBody>
          <a:bodyPr wrap="square" rtlCol="0">
            <a:spAutoFit/>
          </a:bodyPr>
          <a:lstStyle/>
          <a:p>
            <a:r>
              <a:rPr lang="en-ZA" sz="1600" b="1" dirty="0"/>
              <a:t>Functional Specification</a:t>
            </a:r>
          </a:p>
        </p:txBody>
      </p:sp>
      <p:sp>
        <p:nvSpPr>
          <p:cNvPr id="23" name="TextBox 22">
            <a:extLst>
              <a:ext uri="{FF2B5EF4-FFF2-40B4-BE49-F238E27FC236}">
                <a16:creationId xmlns:a16="http://schemas.microsoft.com/office/drawing/2014/main" id="{23852FC9-DA94-48CA-8CDC-A7A2F4B01502}"/>
              </a:ext>
            </a:extLst>
          </p:cNvPr>
          <p:cNvSpPr txBox="1"/>
          <p:nvPr/>
        </p:nvSpPr>
        <p:spPr>
          <a:xfrm>
            <a:off x="496868" y="4387308"/>
            <a:ext cx="4517859" cy="2308324"/>
          </a:xfrm>
          <a:prstGeom prst="rect">
            <a:avLst/>
          </a:prstGeom>
          <a:noFill/>
          <a:ln>
            <a:solidFill>
              <a:schemeClr val="tx1"/>
            </a:solidFill>
          </a:ln>
        </p:spPr>
        <p:txBody>
          <a:bodyPr wrap="square" rtlCol="0">
            <a:spAutoFit/>
          </a:bodyPr>
          <a:lstStyle/>
          <a:p>
            <a:r>
              <a:rPr lang="en-US" sz="1600" dirty="0"/>
              <a:t>How will the system work?</a:t>
            </a:r>
          </a:p>
          <a:p>
            <a:pPr marL="342900" indent="-342900">
              <a:buFont typeface="Arial" panose="020B0604020202020204" pitchFamily="34" charset="0"/>
              <a:buChar char="•"/>
            </a:pPr>
            <a:r>
              <a:rPr lang="en-US" sz="1600" dirty="0"/>
              <a:t>Authorisation levels</a:t>
            </a:r>
          </a:p>
          <a:p>
            <a:pPr marL="342900" indent="-342900">
              <a:buFont typeface="Arial" panose="020B0604020202020204" pitchFamily="34" charset="0"/>
              <a:buChar char="•"/>
            </a:pPr>
            <a:r>
              <a:rPr lang="en-US" sz="1600" dirty="0"/>
              <a:t>HMI screens (testing and production)</a:t>
            </a:r>
          </a:p>
          <a:p>
            <a:pPr marL="342900" indent="-342900">
              <a:buFont typeface="Arial" panose="020B0604020202020204" pitchFamily="34" charset="0"/>
              <a:buChar char="•"/>
            </a:pPr>
            <a:r>
              <a:rPr lang="en-US" sz="1600" dirty="0"/>
              <a:t>Recipe driven</a:t>
            </a:r>
          </a:p>
          <a:p>
            <a:pPr marL="342900" indent="-342900">
              <a:buFont typeface="Arial" panose="020B0604020202020204" pitchFamily="34" charset="0"/>
              <a:buChar char="•"/>
            </a:pPr>
            <a:r>
              <a:rPr lang="en-US" sz="1600" dirty="0"/>
              <a:t>Line speed</a:t>
            </a:r>
          </a:p>
          <a:p>
            <a:pPr marL="342900" indent="-342900">
              <a:buFont typeface="Arial" panose="020B0604020202020204" pitchFamily="34" charset="0"/>
              <a:buChar char="•"/>
            </a:pPr>
            <a:r>
              <a:rPr lang="en-US" sz="1600" dirty="0"/>
              <a:t>Flexibility for different product requirements</a:t>
            </a:r>
          </a:p>
          <a:p>
            <a:pPr marL="342900" indent="-342900">
              <a:buFont typeface="Arial" panose="020B0604020202020204" pitchFamily="34" charset="0"/>
              <a:buChar char="•"/>
            </a:pPr>
            <a:r>
              <a:rPr lang="en-US" sz="1600" dirty="0"/>
              <a:t>Handling of rejects</a:t>
            </a:r>
          </a:p>
          <a:p>
            <a:pPr marL="342900" indent="-342900">
              <a:buFont typeface="Arial" panose="020B0604020202020204" pitchFamily="34" charset="0"/>
              <a:buChar char="•"/>
            </a:pPr>
            <a:r>
              <a:rPr lang="en-US" sz="1600" dirty="0"/>
              <a:t>Handling samples</a:t>
            </a:r>
          </a:p>
          <a:p>
            <a:pPr marL="342900" indent="-342900">
              <a:buFont typeface="Arial" panose="020B0604020202020204" pitchFamily="34" charset="0"/>
              <a:buChar char="•"/>
            </a:pPr>
            <a:r>
              <a:rPr lang="en-US" sz="1600" dirty="0"/>
              <a:t>Aggregation</a:t>
            </a:r>
          </a:p>
        </p:txBody>
      </p:sp>
      <p:sp>
        <p:nvSpPr>
          <p:cNvPr id="30" name="TextBox 29">
            <a:extLst>
              <a:ext uri="{FF2B5EF4-FFF2-40B4-BE49-F238E27FC236}">
                <a16:creationId xmlns:a16="http://schemas.microsoft.com/office/drawing/2014/main" id="{37D77D0E-2CC4-4D36-8675-56DDAAAE2C0E}"/>
              </a:ext>
            </a:extLst>
          </p:cNvPr>
          <p:cNvSpPr txBox="1"/>
          <p:nvPr/>
        </p:nvSpPr>
        <p:spPr>
          <a:xfrm>
            <a:off x="415588" y="1707973"/>
            <a:ext cx="3005766" cy="338554"/>
          </a:xfrm>
          <a:prstGeom prst="rect">
            <a:avLst/>
          </a:prstGeom>
          <a:noFill/>
        </p:spPr>
        <p:txBody>
          <a:bodyPr wrap="square" rtlCol="0">
            <a:spAutoFit/>
          </a:bodyPr>
          <a:lstStyle/>
          <a:p>
            <a:r>
              <a:rPr lang="en-ZA" sz="1600" b="1" dirty="0"/>
              <a:t>User Requirements Specification</a:t>
            </a:r>
          </a:p>
        </p:txBody>
      </p:sp>
      <p:sp>
        <p:nvSpPr>
          <p:cNvPr id="14" name="TextBox 13">
            <a:extLst>
              <a:ext uri="{FF2B5EF4-FFF2-40B4-BE49-F238E27FC236}">
                <a16:creationId xmlns:a16="http://schemas.microsoft.com/office/drawing/2014/main" id="{BF8E2F26-7884-4FB1-BADC-154A1A8D4AB9}"/>
              </a:ext>
            </a:extLst>
          </p:cNvPr>
          <p:cNvSpPr txBox="1"/>
          <p:nvPr/>
        </p:nvSpPr>
        <p:spPr>
          <a:xfrm>
            <a:off x="5014727" y="4107311"/>
            <a:ext cx="2407438" cy="338554"/>
          </a:xfrm>
          <a:prstGeom prst="rect">
            <a:avLst/>
          </a:prstGeom>
          <a:noFill/>
        </p:spPr>
        <p:txBody>
          <a:bodyPr wrap="square" rtlCol="0">
            <a:spAutoFit/>
          </a:bodyPr>
          <a:lstStyle/>
          <a:p>
            <a:r>
              <a:rPr lang="en-ZA" sz="1600" b="1" dirty="0"/>
              <a:t>Design specification</a:t>
            </a:r>
          </a:p>
        </p:txBody>
      </p:sp>
      <p:sp>
        <p:nvSpPr>
          <p:cNvPr id="15" name="TextBox 14">
            <a:extLst>
              <a:ext uri="{FF2B5EF4-FFF2-40B4-BE49-F238E27FC236}">
                <a16:creationId xmlns:a16="http://schemas.microsoft.com/office/drawing/2014/main" id="{36F6A388-BD64-4CDF-866A-94A4A35BE695}"/>
              </a:ext>
            </a:extLst>
          </p:cNvPr>
          <p:cNvSpPr txBox="1"/>
          <p:nvPr/>
        </p:nvSpPr>
        <p:spPr>
          <a:xfrm>
            <a:off x="5099349" y="4427436"/>
            <a:ext cx="3435052" cy="1569660"/>
          </a:xfrm>
          <a:prstGeom prst="rect">
            <a:avLst/>
          </a:prstGeom>
          <a:noFill/>
          <a:ln>
            <a:solidFill>
              <a:schemeClr val="tx1"/>
            </a:solidFill>
          </a:ln>
        </p:spPr>
        <p:txBody>
          <a:bodyPr wrap="square" rtlCol="0">
            <a:spAutoFit/>
          </a:bodyPr>
          <a:lstStyle/>
          <a:p>
            <a:r>
              <a:rPr lang="en-US" sz="1600" dirty="0"/>
              <a:t>How will the system look?</a:t>
            </a:r>
          </a:p>
          <a:p>
            <a:pPr marL="342900" indent="-342900">
              <a:buFont typeface="Arial" panose="020B0604020202020204" pitchFamily="34" charset="0"/>
              <a:buChar char="•"/>
            </a:pPr>
            <a:r>
              <a:rPr lang="en-US" sz="1600" dirty="0"/>
              <a:t>System architecture</a:t>
            </a:r>
          </a:p>
          <a:p>
            <a:pPr marL="342900" indent="-342900">
              <a:buFont typeface="Arial" panose="020B0604020202020204" pitchFamily="34" charset="0"/>
              <a:buChar char="•"/>
            </a:pPr>
            <a:r>
              <a:rPr lang="en-US" sz="1600" dirty="0"/>
              <a:t>Components – printer, camera</a:t>
            </a:r>
          </a:p>
          <a:p>
            <a:pPr marL="342900" indent="-342900">
              <a:buFont typeface="Arial" panose="020B0604020202020204" pitchFamily="34" charset="0"/>
              <a:buChar char="•"/>
            </a:pPr>
            <a:r>
              <a:rPr lang="en-US" sz="1600" dirty="0"/>
              <a:t>Layout of the skid</a:t>
            </a:r>
          </a:p>
          <a:p>
            <a:pPr marL="342900" indent="-342900">
              <a:buFont typeface="Arial" panose="020B0604020202020204" pitchFamily="34" charset="0"/>
              <a:buChar char="•"/>
            </a:pPr>
            <a:r>
              <a:rPr lang="en-US" sz="1600" dirty="0"/>
              <a:t>HMI screens</a:t>
            </a:r>
          </a:p>
          <a:p>
            <a:pPr marL="342900" indent="-342900">
              <a:buFont typeface="Arial" panose="020B0604020202020204" pitchFamily="34" charset="0"/>
              <a:buChar char="•"/>
            </a:pPr>
            <a:r>
              <a:rPr lang="en-US" sz="1600" dirty="0"/>
              <a:t>Batch data records</a:t>
            </a:r>
          </a:p>
        </p:txBody>
      </p:sp>
      <p:sp>
        <p:nvSpPr>
          <p:cNvPr id="17" name="TextBox 16">
            <a:extLst>
              <a:ext uri="{FF2B5EF4-FFF2-40B4-BE49-F238E27FC236}">
                <a16:creationId xmlns:a16="http://schemas.microsoft.com/office/drawing/2014/main" id="{C5C4CD5D-E07D-49D2-A7C4-B1FDFC2F9A5E}"/>
              </a:ext>
            </a:extLst>
          </p:cNvPr>
          <p:cNvSpPr txBox="1"/>
          <p:nvPr/>
        </p:nvSpPr>
        <p:spPr>
          <a:xfrm>
            <a:off x="8619023" y="4120899"/>
            <a:ext cx="863118" cy="338554"/>
          </a:xfrm>
          <a:prstGeom prst="rect">
            <a:avLst/>
          </a:prstGeom>
          <a:noFill/>
        </p:spPr>
        <p:txBody>
          <a:bodyPr wrap="square" rtlCol="0">
            <a:spAutoFit/>
          </a:bodyPr>
          <a:lstStyle/>
          <a:p>
            <a:r>
              <a:rPr lang="en-ZA" sz="1600" b="1" dirty="0"/>
              <a:t>Testing</a:t>
            </a:r>
          </a:p>
        </p:txBody>
      </p:sp>
      <p:sp>
        <p:nvSpPr>
          <p:cNvPr id="18" name="TextBox 17">
            <a:extLst>
              <a:ext uri="{FF2B5EF4-FFF2-40B4-BE49-F238E27FC236}">
                <a16:creationId xmlns:a16="http://schemas.microsoft.com/office/drawing/2014/main" id="{D3750666-86A7-4A9B-8422-6CB26B46251F}"/>
              </a:ext>
            </a:extLst>
          </p:cNvPr>
          <p:cNvSpPr txBox="1"/>
          <p:nvPr/>
        </p:nvSpPr>
        <p:spPr>
          <a:xfrm>
            <a:off x="8736540" y="4434571"/>
            <a:ext cx="3150660" cy="1569660"/>
          </a:xfrm>
          <a:prstGeom prst="rect">
            <a:avLst/>
          </a:prstGeom>
          <a:noFill/>
          <a:ln>
            <a:solidFill>
              <a:schemeClr val="tx1"/>
            </a:solidFill>
          </a:ln>
        </p:spPr>
        <p:txBody>
          <a:bodyPr wrap="square" rtlCol="0">
            <a:spAutoFit/>
          </a:bodyPr>
          <a:lstStyle/>
          <a:p>
            <a:pPr marL="342900" indent="-342900">
              <a:buFont typeface="Arial" panose="020B0604020202020204" pitchFamily="34" charset="0"/>
              <a:buChar char="•"/>
            </a:pPr>
            <a:r>
              <a:rPr lang="en-US" sz="1600" dirty="0"/>
              <a:t>OCV – accuracy and sensitivity</a:t>
            </a:r>
          </a:p>
          <a:p>
            <a:pPr marL="342900" indent="-342900">
              <a:buFont typeface="Arial" panose="020B0604020202020204" pitchFamily="34" charset="0"/>
              <a:buChar char="•"/>
            </a:pPr>
            <a:r>
              <a:rPr lang="en-US" sz="1600" dirty="0"/>
              <a:t>Data: accuracy and recovery</a:t>
            </a:r>
          </a:p>
          <a:p>
            <a:pPr marL="342900" indent="-342900">
              <a:buFont typeface="Arial" panose="020B0604020202020204" pitchFamily="34" charset="0"/>
              <a:buChar char="•"/>
            </a:pPr>
            <a:r>
              <a:rPr lang="en-US" sz="1600" dirty="0"/>
              <a:t>Different package configurations (blanks)</a:t>
            </a:r>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endParaRPr lang="en-US" sz="1600" dirty="0"/>
          </a:p>
        </p:txBody>
      </p:sp>
    </p:spTree>
    <p:extLst>
      <p:ext uri="{BB962C8B-B14F-4D97-AF65-F5344CB8AC3E}">
        <p14:creationId xmlns:p14="http://schemas.microsoft.com/office/powerpoint/2010/main" val="992718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9262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1024</Words>
  <Application>Microsoft Office PowerPoint</Application>
  <PresentationFormat>Widescreen</PresentationFormat>
  <Paragraphs>153</Paragraphs>
  <Slides>13</Slides>
  <Notes>10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Aptos</vt:lpstr>
      <vt:lpstr>Arial</vt:lpstr>
      <vt:lpstr>Gill Sans Std</vt:lpstr>
      <vt:lpstr>Gill Sans Std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Peter Odhiambo</dc:creator>
  <cp:lastModifiedBy>Peter Odhiambo</cp:lastModifiedBy>
  <cp:revision>1</cp:revision>
  <dcterms:modified xsi:type="dcterms:W3CDTF">2025-06-24T18:23:50Z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usinessUnit">
    <vt:lpwstr>1;#Supply Chain Solutions|64caeb39-72a0-4f30-9832-8d589efd2e33</vt:lpwstr>
  </property>
  <property fmtid="{D5CDD505-2E9C-101B-9397-08002B2CF9AE}" pid="3" name="ContentTypeId">
    <vt:lpwstr>0x0101009ACE5FA209D71F49BA22E0EFA3319CA60043877985D97BEB42A9246208F151D0AD</vt:lpwstr>
  </property>
  <property fmtid="{D5CDD505-2E9C-101B-9397-08002B2CF9AE}" pid="4" name="MSIP_Label_7f850223-87a8-40c3-9eb2-432606efca2a_Enabled">
    <vt:lpwstr>true</vt:lpwstr>
  </property>
  <property fmtid="{D5CDD505-2E9C-101B-9397-08002B2CF9AE}" pid="5" name="MSIP_Label_7f850223-87a8-40c3-9eb2-432606efca2a_SetDate">
    <vt:lpwstr>2025-06-23T07:08:59Z</vt:lpwstr>
  </property>
  <property fmtid="{D5CDD505-2E9C-101B-9397-08002B2CF9AE}" pid="6" name="MSIP_Label_7f850223-87a8-40c3-9eb2-432606efca2a_Method">
    <vt:lpwstr>Standard</vt:lpwstr>
  </property>
  <property fmtid="{D5CDD505-2E9C-101B-9397-08002B2CF9AE}" pid="7" name="MSIP_Label_7f850223-87a8-40c3-9eb2-432606efca2a_Name">
    <vt:lpwstr>7f850223-87a8-40c3-9eb2-432606efca2a</vt:lpwstr>
  </property>
  <property fmtid="{D5CDD505-2E9C-101B-9397-08002B2CF9AE}" pid="8" name="MSIP_Label_7f850223-87a8-40c3-9eb2-432606efca2a_SiteId">
    <vt:lpwstr>fcb2b37b-5da0-466b-9b83-0014b67a7c78</vt:lpwstr>
  </property>
  <property fmtid="{D5CDD505-2E9C-101B-9397-08002B2CF9AE}" pid="9" name="MSIP_Label_7f850223-87a8-40c3-9eb2-432606efca2a_ActionId">
    <vt:lpwstr>b7d172d5-5728-4f35-8f05-d520bde0c72b</vt:lpwstr>
  </property>
  <property fmtid="{D5CDD505-2E9C-101B-9397-08002B2CF9AE}" pid="10" name="MSIP_Label_7f850223-87a8-40c3-9eb2-432606efca2a_ContentBits">
    <vt:lpwstr>0</vt:lpwstr>
  </property>
</Properties>
</file>